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0" r:id="rId2"/>
    <p:sldId id="256" r:id="rId3"/>
    <p:sldId id="257" r:id="rId4"/>
    <p:sldId id="258" r:id="rId5"/>
    <p:sldId id="264" r:id="rId6"/>
    <p:sldId id="290" r:id="rId7"/>
    <p:sldId id="327" r:id="rId8"/>
    <p:sldId id="288" r:id="rId9"/>
    <p:sldId id="284" r:id="rId10"/>
    <p:sldId id="285" r:id="rId11"/>
    <p:sldId id="283" r:id="rId12"/>
    <p:sldId id="292" r:id="rId13"/>
    <p:sldId id="295" r:id="rId14"/>
    <p:sldId id="293" r:id="rId15"/>
    <p:sldId id="281" r:id="rId16"/>
    <p:sldId id="297" r:id="rId17"/>
    <p:sldId id="326" r:id="rId18"/>
    <p:sldId id="299" r:id="rId19"/>
    <p:sldId id="300" r:id="rId20"/>
    <p:sldId id="301" r:id="rId21"/>
    <p:sldId id="302" r:id="rId22"/>
    <p:sldId id="303" r:id="rId23"/>
    <p:sldId id="304" r:id="rId24"/>
    <p:sldId id="321" r:id="rId25"/>
    <p:sldId id="305" r:id="rId26"/>
    <p:sldId id="306" r:id="rId27"/>
    <p:sldId id="307" r:id="rId28"/>
    <p:sldId id="308" r:id="rId29"/>
    <p:sldId id="309" r:id="rId30"/>
    <p:sldId id="315" r:id="rId31"/>
    <p:sldId id="316" r:id="rId32"/>
    <p:sldId id="317" r:id="rId33"/>
    <p:sldId id="318" r:id="rId34"/>
    <p:sldId id="319" r:id="rId35"/>
    <p:sldId id="320" r:id="rId36"/>
    <p:sldId id="311" r:id="rId37"/>
    <p:sldId id="312" r:id="rId38"/>
    <p:sldId id="313" r:id="rId39"/>
    <p:sldId id="314" r:id="rId40"/>
    <p:sldId id="325" r:id="rId41"/>
    <p:sldId id="323" r:id="rId42"/>
    <p:sldId id="26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B6"/>
    <a:srgbClr val="E33000"/>
    <a:srgbClr val="FF0002"/>
    <a:srgbClr val="F4A600"/>
    <a:srgbClr val="0BFF0C"/>
    <a:srgbClr val="FFF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0"/>
    <p:restoredTop sz="76683"/>
  </p:normalViewPr>
  <p:slideViewPr>
    <p:cSldViewPr snapToGrid="0" snapToObjects="1">
      <p:cViewPr>
        <p:scale>
          <a:sx n="160" d="100"/>
          <a:sy n="160" d="100"/>
        </p:scale>
        <p:origin x="3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037B-E675-C84B-8304-FD388047606C}" type="datetimeFigureOut">
              <a:rPr lang="en-US" smtClean="0"/>
              <a:t>6/15/18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ACDF-C1D2-6F46-8C1D-13368B9703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tackle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conducted</a:t>
            </a:r>
            <a:r>
              <a:rPr lang="de-DE" dirty="0"/>
              <a:t> a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so </a:t>
            </a:r>
            <a:r>
              <a:rPr lang="de-DE" dirty="0" err="1"/>
              <a:t>loosely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2013.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,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a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(a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circle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400ms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gonna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a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not. The </a:t>
            </a:r>
            <a:r>
              <a:rPr lang="de-DE" dirty="0" err="1"/>
              <a:t>first</a:t>
            </a:r>
            <a:r>
              <a:rPr lang="de-DE" dirty="0"/>
              <a:t> block </a:t>
            </a:r>
            <a:r>
              <a:rPr lang="de-DE" dirty="0" err="1"/>
              <a:t>consisted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150 </a:t>
            </a:r>
            <a:r>
              <a:rPr lang="de-DE" dirty="0" err="1"/>
              <a:t>trials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block was </a:t>
            </a:r>
            <a:r>
              <a:rPr lang="de-DE" dirty="0" err="1"/>
              <a:t>repeated</a:t>
            </a:r>
            <a:r>
              <a:rPr lang="de-DE" dirty="0"/>
              <a:t> after a </a:t>
            </a:r>
            <a:r>
              <a:rPr lang="de-DE" dirty="0" err="1"/>
              <a:t>short</a:t>
            </a:r>
            <a:r>
              <a:rPr lang="de-DE" dirty="0"/>
              <a:t> break,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was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aversive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neutral like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block.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2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canonical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Now</a:t>
            </a:r>
            <a:r>
              <a:rPr lang="de-DE" dirty="0"/>
              <a:t>, in </a:t>
            </a:r>
            <a:r>
              <a:rPr lang="de-DE" dirty="0" err="1"/>
              <a:t>principle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trace</a:t>
            </a:r>
            <a:r>
              <a:rPr lang="de-DE" dirty="0"/>
              <a:t> back </a:t>
            </a:r>
            <a:r>
              <a:rPr lang="de-DE" dirty="0" err="1"/>
              <a:t>the</a:t>
            </a:r>
            <a:r>
              <a:rPr lang="de-DE" dirty="0"/>
              <a:t> belief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occurrence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trial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canonical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infer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participant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wrong</a:t>
            </a:r>
            <a:r>
              <a:rPr lang="de-DE" dirty="0"/>
              <a:t> belief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.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</a:t>
            </a:r>
            <a:r>
              <a:rPr lang="de-DE" dirty="0" err="1"/>
              <a:t>trace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–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 </a:t>
            </a:r>
          </a:p>
          <a:p>
            <a:endParaRPr lang="de-DE" dirty="0"/>
          </a:p>
          <a:p>
            <a:r>
              <a:rPr lang="de-DE" dirty="0" err="1"/>
              <a:t>Our</a:t>
            </a:r>
            <a:r>
              <a:rPr lang="de-DE" dirty="0"/>
              <a:t> plan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feed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gsr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trace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HGF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The </a:t>
            </a:r>
            <a:r>
              <a:rPr lang="de-DE" dirty="0" err="1"/>
              <a:t>details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we‘re</a:t>
            </a:r>
            <a:r>
              <a:rPr lang="de-DE" dirty="0"/>
              <a:t> </a:t>
            </a:r>
            <a:r>
              <a:rPr lang="de-DE" dirty="0" err="1"/>
              <a:t>raising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beliefs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inferred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?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PE </a:t>
            </a:r>
            <a:r>
              <a:rPr lang="de-DE" dirty="0" err="1"/>
              <a:t>traces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HGFs but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0.2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7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20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94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HGFs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neutral </a:t>
            </a:r>
            <a:r>
              <a:rPr lang="de-DE" dirty="0" err="1"/>
              <a:t>and</a:t>
            </a:r>
            <a:r>
              <a:rPr lang="de-DE" dirty="0"/>
              <a:t> aversive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answer</a:t>
            </a:r>
            <a:r>
              <a:rPr lang="de-DE" baseline="0" dirty="0"/>
              <a:t>: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10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61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03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3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65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1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2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importantly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-stimulus-</a:t>
            </a:r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time, </a:t>
            </a:r>
            <a:r>
              <a:rPr lang="de-DE" dirty="0" err="1"/>
              <a:t>or</a:t>
            </a:r>
            <a:r>
              <a:rPr lang="de-DE" dirty="0"/>
              <a:t>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was </a:t>
            </a:r>
            <a:r>
              <a:rPr lang="de-DE" dirty="0" err="1"/>
              <a:t>altered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30 </a:t>
            </a:r>
            <a:r>
              <a:rPr lang="de-DE" dirty="0" err="1"/>
              <a:t>trials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tracing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belief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cues</a:t>
            </a:r>
            <a:r>
              <a:rPr lang="de-DE" dirty="0"/>
              <a:t> 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belief was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confounded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5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baseline="0" dirty="0"/>
              <a:t> </a:t>
            </a:r>
            <a:r>
              <a:rPr lang="de-DE" baseline="0" dirty="0" err="1"/>
              <a:t>cannot</a:t>
            </a:r>
            <a:r>
              <a:rPr lang="de-DE" baseline="0" dirty="0"/>
              <a:t> </a:t>
            </a:r>
            <a:r>
              <a:rPr lang="de-DE" baseline="0" dirty="0" err="1"/>
              <a:t>change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;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change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; not </a:t>
            </a:r>
            <a:r>
              <a:rPr lang="de-DE" baseline="0" dirty="0" err="1"/>
              <a:t>the</a:t>
            </a:r>
            <a:r>
              <a:rPr lang="de-DE" baseline="0" dirty="0"/>
              <a:t> relative </a:t>
            </a:r>
            <a:r>
              <a:rPr lang="de-DE" baseline="0" dirty="0" err="1"/>
              <a:t>thing</a:t>
            </a:r>
            <a:r>
              <a:rPr lang="de-DE" baseline="0" dirty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41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7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 err="1"/>
              <a:t>Crucial</a:t>
            </a:r>
            <a:r>
              <a:rPr lang="de-DE" sz="1600" dirty="0"/>
              <a:t> </a:t>
            </a:r>
            <a:r>
              <a:rPr lang="de-DE" sz="1600" dirty="0" err="1"/>
              <a:t>questions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generative </a:t>
            </a:r>
            <a:r>
              <a:rPr lang="de-DE" sz="1600" dirty="0" err="1"/>
              <a:t>models</a:t>
            </a:r>
            <a:r>
              <a:rPr lang="de-DE" sz="1600" dirty="0"/>
              <a:t>,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find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hyperparameter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best</a:t>
            </a:r>
            <a:r>
              <a:rPr lang="de-DE" sz="1600" dirty="0"/>
              <a:t> </a:t>
            </a:r>
            <a:r>
              <a:rPr lang="de-DE" sz="1600" dirty="0" err="1"/>
              <a:t>explain</a:t>
            </a:r>
            <a:r>
              <a:rPr lang="de-DE" sz="1600" dirty="0"/>
              <a:t> </a:t>
            </a: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?</a:t>
            </a:r>
          </a:p>
          <a:p>
            <a:r>
              <a:rPr lang="de-DE" sz="1600" dirty="0" err="1"/>
              <a:t>Since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Model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driven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alpha</a:t>
            </a:r>
            <a:r>
              <a:rPr lang="de-DE" sz="1600" dirty="0"/>
              <a:t> </a:t>
            </a:r>
            <a:r>
              <a:rPr lang="de-DE" sz="1600" dirty="0" err="1"/>
              <a:t>rather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priors</a:t>
            </a:r>
            <a:r>
              <a:rPr lang="de-DE" sz="1600" dirty="0"/>
              <a:t> (</a:t>
            </a:r>
            <a:r>
              <a:rPr lang="de-DE" sz="1600" dirty="0" err="1"/>
              <a:t>precision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belief (</a:t>
            </a:r>
            <a:r>
              <a:rPr lang="de-DE" sz="1600" dirty="0" err="1"/>
              <a:t>blue</a:t>
            </a:r>
            <a:r>
              <a:rPr lang="de-DE" sz="1600" dirty="0"/>
              <a:t>)),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focus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alpha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usually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range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[0.1,2]. At 1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collapses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regular</a:t>
            </a:r>
            <a:r>
              <a:rPr lang="de-DE" sz="1600" dirty="0"/>
              <a:t> </a:t>
            </a:r>
            <a:r>
              <a:rPr lang="de-DE" sz="1600" dirty="0" err="1"/>
              <a:t>bayes</a:t>
            </a:r>
            <a:r>
              <a:rPr lang="de-DE" sz="1600" dirty="0"/>
              <a:t> </a:t>
            </a:r>
            <a:r>
              <a:rPr lang="de-DE" sz="1600" dirty="0" err="1"/>
              <a:t>rule</a:t>
            </a:r>
            <a:r>
              <a:rPr lang="de-DE" sz="1600" dirty="0"/>
              <a:t> update </a:t>
            </a:r>
            <a:r>
              <a:rPr lang="de-DE" sz="1600" dirty="0" err="1"/>
              <a:t>equations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r>
              <a:rPr lang="de-DE" sz="1600" dirty="0" err="1"/>
              <a:t>Here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forward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again</a:t>
            </a:r>
            <a:r>
              <a:rPr lang="de-DE" sz="1600" dirty="0"/>
              <a:t>. The </a:t>
            </a:r>
            <a:r>
              <a:rPr lang="de-DE" sz="1600" dirty="0" err="1"/>
              <a:t>third</a:t>
            </a:r>
            <a:r>
              <a:rPr lang="de-DE" sz="1600" dirty="0"/>
              <a:t>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optional. Just a </a:t>
            </a:r>
            <a:r>
              <a:rPr lang="de-DE" sz="1600" dirty="0" err="1"/>
              <a:t>very</a:t>
            </a:r>
            <a:r>
              <a:rPr lang="de-DE" sz="1600" dirty="0"/>
              <a:t>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sigmoid</a:t>
            </a:r>
            <a:r>
              <a:rPr lang="de-DE" sz="1600" dirty="0"/>
              <a:t> </a:t>
            </a:r>
            <a:r>
              <a:rPr lang="de-DE" sz="1600" dirty="0" err="1"/>
              <a:t>transforming</a:t>
            </a:r>
            <a:r>
              <a:rPr lang="de-DE" sz="1600" dirty="0"/>
              <a:t> a </a:t>
            </a:r>
            <a:r>
              <a:rPr lang="de-DE" sz="1600" dirty="0" err="1"/>
              <a:t>continuous</a:t>
            </a:r>
            <a:r>
              <a:rPr lang="de-DE" sz="1600" dirty="0"/>
              <a:t> belief in an </a:t>
            </a:r>
            <a:r>
              <a:rPr lang="de-DE" sz="1600" dirty="0" err="1"/>
              <a:t>almost</a:t>
            </a:r>
            <a:r>
              <a:rPr lang="de-DE" sz="1600" dirty="0"/>
              <a:t>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output</a:t>
            </a:r>
            <a:r>
              <a:rPr lang="de-DE" sz="1600" dirty="0"/>
              <a:t>. In </a:t>
            </a: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case</a:t>
            </a:r>
            <a:r>
              <a:rPr lang="de-DE" sz="1600" dirty="0"/>
              <a:t> </a:t>
            </a:r>
            <a:r>
              <a:rPr lang="de-DE" sz="1600" dirty="0" err="1"/>
              <a:t>necessary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fitted</a:t>
            </a:r>
            <a:r>
              <a:rPr lang="de-DE" sz="1600" dirty="0"/>
              <a:t> a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response</a:t>
            </a:r>
            <a:r>
              <a:rPr lang="de-DE" sz="1600" dirty="0"/>
              <a:t> (</a:t>
            </a:r>
            <a:r>
              <a:rPr lang="de-DE" sz="1600" dirty="0" err="1"/>
              <a:t>sound</a:t>
            </a:r>
            <a:r>
              <a:rPr lang="de-DE" sz="1600" dirty="0"/>
              <a:t>,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sound</a:t>
            </a:r>
            <a:r>
              <a:rPr lang="de-DE" sz="1600" dirty="0"/>
              <a:t>), but 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would</a:t>
            </a:r>
            <a:r>
              <a:rPr lang="de-DE" sz="1600" dirty="0"/>
              <a:t> fit a </a:t>
            </a:r>
            <a:r>
              <a:rPr lang="de-DE" sz="1600" dirty="0" err="1"/>
              <a:t>continuous</a:t>
            </a:r>
            <a:r>
              <a:rPr lang="de-DE" sz="1600" dirty="0"/>
              <a:t> belief (e.g. </a:t>
            </a:r>
            <a:r>
              <a:rPr lang="de-DE" sz="1600" dirty="0" err="1"/>
              <a:t>the</a:t>
            </a:r>
            <a:r>
              <a:rPr lang="de-DE" sz="1600" dirty="0"/>
              <a:t> belief </a:t>
            </a:r>
            <a:r>
              <a:rPr lang="de-DE" sz="1600" dirty="0" err="1"/>
              <a:t>about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tendency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cue</a:t>
            </a:r>
            <a:r>
              <a:rPr lang="de-DE" sz="1600" dirty="0"/>
              <a:t> </a:t>
            </a:r>
            <a:r>
              <a:rPr lang="de-DE" sz="1600" dirty="0" err="1"/>
              <a:t>stimulus</a:t>
            </a:r>
            <a:r>
              <a:rPr lang="de-DE" sz="1600" dirty="0"/>
              <a:t> </a:t>
            </a:r>
            <a:r>
              <a:rPr lang="de-DE" sz="1600" dirty="0" err="1"/>
              <a:t>contingencey</a:t>
            </a:r>
            <a:r>
              <a:rPr lang="de-DE" sz="1600" dirty="0"/>
              <a:t>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comes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mu2 out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HGF)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ommit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step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r>
              <a:rPr lang="de-DE" sz="1600" dirty="0"/>
              <a:t>Goal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minimize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sum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squared</a:t>
            </a:r>
            <a:r>
              <a:rPr lang="de-DE" sz="1600" dirty="0"/>
              <a:t> </a:t>
            </a:r>
            <a:r>
              <a:rPr lang="de-DE" sz="1600" dirty="0" err="1"/>
              <a:t>distances</a:t>
            </a:r>
            <a:r>
              <a:rPr lang="de-DE" sz="1600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9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 Partial derivative: Change in </a:t>
            </a:r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, </a:t>
            </a:r>
            <a:r>
              <a:rPr lang="de-DE" dirty="0" err="1"/>
              <a:t>ommitted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x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clarity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44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Looks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tedious</a:t>
            </a:r>
            <a:r>
              <a:rPr lang="de-DE" dirty="0"/>
              <a:t>. </a:t>
            </a:r>
            <a:r>
              <a:rPr lang="de-DE" dirty="0" err="1"/>
              <a:t>Unfortunately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unable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closed</a:t>
            </a:r>
            <a:r>
              <a:rPr lang="de-DE" dirty="0"/>
              <a:t> form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exists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massage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beast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partial derivatives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time </a:t>
            </a:r>
            <a:r>
              <a:rPr lang="de-DE" dirty="0" err="1"/>
              <a:t>progresses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that‘s</a:t>
            </a:r>
            <a:r>
              <a:rPr lang="de-DE" dirty="0"/>
              <a:t> not </a:t>
            </a:r>
            <a:r>
              <a:rPr lang="de-DE" dirty="0" err="1"/>
              <a:t>pretty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thoughts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we‘d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happy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it.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9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9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w.r.t</a:t>
            </a:r>
            <a:r>
              <a:rPr lang="de-DE" dirty="0"/>
              <a:t>. non-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. </a:t>
            </a:r>
          </a:p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.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plays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dominant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fit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imitating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 belief </a:t>
            </a:r>
            <a:r>
              <a:rPr lang="de-DE" dirty="0" err="1"/>
              <a:t>trajectory</a:t>
            </a:r>
            <a:r>
              <a:rPr lang="de-DE" dirty="0"/>
              <a:t> (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71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w.r.t</a:t>
            </a:r>
            <a:r>
              <a:rPr lang="de-DE" dirty="0"/>
              <a:t>. non-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. </a:t>
            </a:r>
          </a:p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.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plays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dominant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fit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imitating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 belief </a:t>
            </a:r>
            <a:r>
              <a:rPr lang="de-DE" dirty="0" err="1"/>
              <a:t>trajectory</a:t>
            </a:r>
            <a:r>
              <a:rPr lang="de-DE" dirty="0"/>
              <a:t> (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92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75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61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importantly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-stimulus-</a:t>
            </a:r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time, </a:t>
            </a:r>
            <a:r>
              <a:rPr lang="de-DE" dirty="0" err="1"/>
              <a:t>or</a:t>
            </a:r>
            <a:r>
              <a:rPr lang="de-DE" dirty="0"/>
              <a:t>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was </a:t>
            </a:r>
            <a:r>
              <a:rPr lang="de-DE" dirty="0" err="1"/>
              <a:t>altered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30 </a:t>
            </a:r>
            <a:r>
              <a:rPr lang="de-DE" dirty="0" err="1"/>
              <a:t>trials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tracing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belief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cues</a:t>
            </a:r>
            <a:r>
              <a:rPr lang="de-DE" dirty="0"/>
              <a:t> 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belief was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confounded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99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23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Here‘s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conducted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cohorte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16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besides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physiological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GSR (</a:t>
            </a:r>
            <a:r>
              <a:rPr lang="de-DE" dirty="0" err="1"/>
              <a:t>Galvanic</a:t>
            </a:r>
            <a:r>
              <a:rPr lang="de-DE" dirty="0"/>
              <a:t> Skin Response).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9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simplistic</a:t>
            </a:r>
            <a:r>
              <a:rPr lang="de-DE" dirty="0"/>
              <a:t> </a:t>
            </a:r>
            <a:r>
              <a:rPr lang="de-DE" dirty="0" err="1"/>
              <a:t>apperature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</a:t>
            </a:r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a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divider</a:t>
            </a:r>
            <a:r>
              <a:rPr lang="de-DE" dirty="0"/>
              <a:t> </a:t>
            </a:r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conductance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skin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.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Jakob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providing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electrolyte</a:t>
            </a:r>
            <a:r>
              <a:rPr lang="de-DE" dirty="0"/>
              <a:t> </a:t>
            </a:r>
            <a:r>
              <a:rPr lang="de-DE" dirty="0" err="1"/>
              <a:t>paste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6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Here‘s</a:t>
            </a:r>
            <a:r>
              <a:rPr lang="de-DE" dirty="0"/>
              <a:t> a </a:t>
            </a:r>
            <a:r>
              <a:rPr lang="de-DE" dirty="0" err="1"/>
              <a:t>brief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acquired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In </a:t>
            </a:r>
            <a:r>
              <a:rPr lang="de-DE" dirty="0" err="1"/>
              <a:t>addition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HGF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sketch</a:t>
            </a:r>
            <a:r>
              <a:rPr lang="de-DE" dirty="0"/>
              <a:t> a </a:t>
            </a:r>
            <a:r>
              <a:rPr lang="de-DE" dirty="0" err="1"/>
              <a:t>reinterpretation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introducing</a:t>
            </a:r>
            <a:r>
              <a:rPr lang="de-DE" dirty="0"/>
              <a:t> a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GSR.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galvanic</a:t>
            </a:r>
            <a:r>
              <a:rPr lang="de-DE" dirty="0"/>
              <a:t> </a:t>
            </a:r>
            <a:r>
              <a:rPr lang="de-DE" dirty="0" err="1"/>
              <a:t>skin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robust </a:t>
            </a:r>
            <a:r>
              <a:rPr lang="de-DE" dirty="0" err="1"/>
              <a:t>markers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emotional </a:t>
            </a:r>
            <a:r>
              <a:rPr lang="de-DE" dirty="0" err="1"/>
              <a:t>arousal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modulated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sweat</a:t>
            </a:r>
            <a:r>
              <a:rPr lang="de-DE" dirty="0"/>
              <a:t> </a:t>
            </a:r>
            <a:r>
              <a:rPr lang="de-DE" dirty="0" err="1"/>
              <a:t>glands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focused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skin</a:t>
            </a:r>
            <a:r>
              <a:rPr lang="de-DE" dirty="0"/>
              <a:t> </a:t>
            </a:r>
            <a:r>
              <a:rPr lang="de-DE" dirty="0" err="1"/>
              <a:t>conductance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evolving</a:t>
            </a:r>
            <a:r>
              <a:rPr lang="de-DE" dirty="0"/>
              <a:t>, </a:t>
            </a:r>
            <a:r>
              <a:rPr lang="de-DE" dirty="0" err="1"/>
              <a:t>phasic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GSR </a:t>
            </a:r>
            <a:r>
              <a:rPr lang="de-DE" dirty="0" err="1"/>
              <a:t>signal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peaks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1-5sec 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. 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teething</a:t>
            </a:r>
            <a:r>
              <a:rPr lang="de-DE" dirty="0"/>
              <a:t> </a:t>
            </a:r>
            <a:r>
              <a:rPr lang="de-DE" dirty="0" err="1"/>
              <a:t>troubles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GSR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forced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discard</a:t>
            </a:r>
            <a:r>
              <a:rPr lang="de-DE" dirty="0"/>
              <a:t> all but </a:t>
            </a:r>
            <a:r>
              <a:rPr lang="de-DE" dirty="0" err="1"/>
              <a:t>the</a:t>
            </a:r>
            <a:r>
              <a:rPr lang="de-DE" dirty="0"/>
              <a:t> last 4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quantities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neutral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aversive </a:t>
            </a:r>
            <a:r>
              <a:rPr lang="de-DE" dirty="0" err="1"/>
              <a:t>sound</a:t>
            </a:r>
            <a:r>
              <a:rPr lang="de-DE" dirty="0"/>
              <a:t>, </a:t>
            </a:r>
            <a:r>
              <a:rPr lang="de-DE" dirty="0" err="1"/>
              <a:t>none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tremendously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1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Moritz </a:t>
            </a:r>
            <a:r>
              <a:rPr lang="de-DE" dirty="0" err="1"/>
              <a:t>said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raised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medioker </a:t>
            </a:r>
            <a:r>
              <a:rPr lang="de-DE" dirty="0" err="1"/>
              <a:t>tendency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3.5sec post-stimulus.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a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9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6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6992-AC81-9C4B-8C16-274C6623FED9}" type="datetimeFigureOut">
              <a:rPr lang="en-US" smtClean="0"/>
              <a:t>6/15/18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18" Type="http://schemas.openxmlformats.org/officeDocument/2006/relationships/image" Target="../media/image28.png"/><Relationship Id="rId26" Type="http://schemas.openxmlformats.org/officeDocument/2006/relationships/image" Target="../media/image350.png"/><Relationship Id="rId3" Type="http://schemas.openxmlformats.org/officeDocument/2006/relationships/image" Target="../media/image22.png"/><Relationship Id="rId21" Type="http://schemas.openxmlformats.org/officeDocument/2006/relationships/image" Target="../media/image3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17" Type="http://schemas.openxmlformats.org/officeDocument/2006/relationships/image" Target="../media/image27.png"/><Relationship Id="rId25" Type="http://schemas.openxmlformats.org/officeDocument/2006/relationships/image" Target="../media/image3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6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24" Type="http://schemas.openxmlformats.org/officeDocument/2006/relationships/image" Target="../media/image33.png"/><Relationship Id="rId5" Type="http://schemas.openxmlformats.org/officeDocument/2006/relationships/image" Target="../media/image24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190.png"/><Relationship Id="rId19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Relationship Id="rId2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0.png"/><Relationship Id="rId18" Type="http://schemas.openxmlformats.org/officeDocument/2006/relationships/image" Target="../media/image340.png"/><Relationship Id="rId3" Type="http://schemas.openxmlformats.org/officeDocument/2006/relationships/image" Target="../media/image150.png"/><Relationship Id="rId7" Type="http://schemas.openxmlformats.org/officeDocument/2006/relationships/image" Target="../media/image230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8.png"/><Relationship Id="rId5" Type="http://schemas.openxmlformats.org/officeDocument/2006/relationships/image" Target="../media/image170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350.png"/><Relationship Id="rId4" Type="http://schemas.openxmlformats.org/officeDocument/2006/relationships/image" Target="../media/image160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0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1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/index.php?curid=6734655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3" y="392668"/>
            <a:ext cx="54864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-810905" y="5704671"/>
            <a:ext cx="1998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Paget Michael Creelman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67614" y="2001653"/>
            <a:ext cx="5530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For many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psychiatric symptoms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, there is a mild form of the same pattern of behavior that serves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adaptive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 purposes in healthy people. </a:t>
            </a:r>
          </a:p>
        </p:txBody>
      </p:sp>
    </p:spTree>
    <p:extLst>
      <p:ext uri="{BB962C8B-B14F-4D97-AF65-F5344CB8AC3E}">
        <p14:creationId xmlns:p14="http://schemas.microsoft.com/office/powerpoint/2010/main" val="32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C425E-EB2D-A647-B77E-979EB5C9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4" y="1353312"/>
            <a:ext cx="6201664" cy="465124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1CFC383-E6B6-CA4B-87E2-1D292190FCCE}"/>
              </a:ext>
            </a:extLst>
          </p:cNvPr>
          <p:cNvGrpSpPr/>
          <p:nvPr/>
        </p:nvGrpSpPr>
        <p:grpSpPr>
          <a:xfrm>
            <a:off x="7078518" y="556656"/>
            <a:ext cx="4633638" cy="6086966"/>
            <a:chOff x="3218873" y="598517"/>
            <a:chExt cx="4878401" cy="6010102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239A8CC6-E9C8-DC4D-B258-30CF55AE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873" y="598517"/>
              <a:ext cx="4878401" cy="6010102"/>
            </a:xfrm>
            <a:prstGeom prst="rect">
              <a:avLst/>
            </a:prstGeom>
          </p:spPr>
        </p:pic>
        <p:pic>
          <p:nvPicPr>
            <p:cNvPr id="7" name="Picture 2" descr="Ã¼nfrappenstÃ¼ck">
              <a:extLst>
                <a:ext uri="{FF2B5EF4-FFF2-40B4-BE49-F238E27FC236}">
                  <a16:creationId xmlns:a16="http://schemas.microsoft.com/office/drawing/2014/main" id="{3C25928E-6E7A-5944-9270-EDA68FABE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3749040" y="2170679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Ã¼nfrappenstÃ¼ck">
              <a:extLst>
                <a:ext uri="{FF2B5EF4-FFF2-40B4-BE49-F238E27FC236}">
                  <a16:creationId xmlns:a16="http://schemas.microsoft.com/office/drawing/2014/main" id="{B7E4F013-6A52-E946-B050-46DD4BE073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4342015" y="2170678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BFBADE3F-EE6C-664D-8521-90D4AE751203}"/>
              </a:ext>
            </a:extLst>
          </p:cNvPr>
          <p:cNvSpPr txBox="1"/>
          <p:nvPr/>
        </p:nvSpPr>
        <p:spPr>
          <a:xfrm>
            <a:off x="571500" y="209812"/>
            <a:ext cx="1057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Galvanic</a:t>
            </a:r>
            <a:r>
              <a:rPr lang="de-DE" sz="2400" b="1" dirty="0"/>
              <a:t> Skin Response – </a:t>
            </a:r>
            <a:r>
              <a:rPr lang="de-DE" sz="2400" b="1" dirty="0" err="1"/>
              <a:t>handcrafted</a:t>
            </a:r>
            <a:r>
              <a:rPr lang="de-DE" sz="2400" b="1" dirty="0"/>
              <a:t> </a:t>
            </a:r>
            <a:r>
              <a:rPr lang="de-DE" sz="2400" b="1" dirty="0" err="1"/>
              <a:t>microcontroller</a:t>
            </a:r>
            <a:r>
              <a:rPr lang="de-DE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8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  <a:solidFill>
            <a:srgbClr val="E33000"/>
          </a:solidFill>
          <a:ln>
            <a:solidFill>
              <a:srgbClr val="E33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15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D4069-764D-384B-92E2-49DE3CCD3265}"/>
              </a:ext>
            </a:extLst>
          </p:cNvPr>
          <p:cNvSpPr txBox="1"/>
          <p:nvPr/>
        </p:nvSpPr>
        <p:spPr>
          <a:xfrm>
            <a:off x="876300" y="292100"/>
            <a:ext cx="1000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A </a:t>
            </a:r>
            <a:r>
              <a:rPr lang="de-DE" sz="3000" dirty="0" err="1"/>
              <a:t>prediction</a:t>
            </a:r>
            <a:r>
              <a:rPr lang="de-DE" sz="3000" dirty="0"/>
              <a:t> </a:t>
            </a:r>
            <a:r>
              <a:rPr lang="de-DE" sz="3000" dirty="0" err="1"/>
              <a:t>error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in </a:t>
            </a:r>
            <a:r>
              <a:rPr lang="de-DE" sz="3000" dirty="0" err="1"/>
              <a:t>the</a:t>
            </a:r>
            <a:r>
              <a:rPr lang="de-DE" sz="3000" dirty="0"/>
              <a:t> Skin </a:t>
            </a:r>
            <a:r>
              <a:rPr lang="de-DE" sz="3000" dirty="0" err="1"/>
              <a:t>Conductance</a:t>
            </a:r>
            <a:r>
              <a:rPr lang="de-DE" sz="3000" dirty="0"/>
              <a:t> Response?</a:t>
            </a:r>
          </a:p>
        </p:txBody>
      </p:sp>
    </p:spTree>
    <p:extLst>
      <p:ext uri="{BB962C8B-B14F-4D97-AF65-F5344CB8AC3E}">
        <p14:creationId xmlns:p14="http://schemas.microsoft.com/office/powerpoint/2010/main" val="388252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E05094E-3D85-4C47-9251-680F5FC2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2" y="1522412"/>
            <a:ext cx="4867657" cy="39751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CDD4069-764D-384B-92E2-49DE3CCD3265}"/>
              </a:ext>
            </a:extLst>
          </p:cNvPr>
          <p:cNvSpPr txBox="1"/>
          <p:nvPr/>
        </p:nvSpPr>
        <p:spPr>
          <a:xfrm>
            <a:off x="876300" y="292100"/>
            <a:ext cx="1000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A </a:t>
            </a:r>
            <a:r>
              <a:rPr lang="de-DE" sz="3000" dirty="0" err="1"/>
              <a:t>prediction</a:t>
            </a:r>
            <a:r>
              <a:rPr lang="de-DE" sz="3000" dirty="0"/>
              <a:t> </a:t>
            </a:r>
            <a:r>
              <a:rPr lang="de-DE" sz="3000" dirty="0" err="1"/>
              <a:t>error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in </a:t>
            </a:r>
            <a:r>
              <a:rPr lang="de-DE" sz="3000" dirty="0" err="1"/>
              <a:t>the</a:t>
            </a:r>
            <a:r>
              <a:rPr lang="de-DE" sz="3000" dirty="0"/>
              <a:t> Skin </a:t>
            </a:r>
            <a:r>
              <a:rPr lang="de-DE" sz="3000" dirty="0" err="1"/>
              <a:t>Conductance</a:t>
            </a:r>
            <a:r>
              <a:rPr lang="de-DE" sz="3000" dirty="0"/>
              <a:t> Response?</a:t>
            </a:r>
          </a:p>
        </p:txBody>
      </p:sp>
    </p:spTree>
    <p:extLst>
      <p:ext uri="{BB962C8B-B14F-4D97-AF65-F5344CB8AC3E}">
        <p14:creationId xmlns:p14="http://schemas.microsoft.com/office/powerpoint/2010/main" val="345279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E05094E-3D85-4C47-9251-680F5FC2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2" y="1522412"/>
            <a:ext cx="4867657" cy="39751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CDD4069-764D-384B-92E2-49DE3CCD3265}"/>
              </a:ext>
            </a:extLst>
          </p:cNvPr>
          <p:cNvSpPr txBox="1"/>
          <p:nvPr/>
        </p:nvSpPr>
        <p:spPr>
          <a:xfrm>
            <a:off x="876300" y="292100"/>
            <a:ext cx="1000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A </a:t>
            </a:r>
            <a:r>
              <a:rPr lang="de-DE" sz="3000" dirty="0" err="1"/>
              <a:t>prediction</a:t>
            </a:r>
            <a:r>
              <a:rPr lang="de-DE" sz="3000" dirty="0"/>
              <a:t> </a:t>
            </a:r>
            <a:r>
              <a:rPr lang="de-DE" sz="3000" dirty="0" err="1"/>
              <a:t>error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in </a:t>
            </a:r>
            <a:r>
              <a:rPr lang="de-DE" sz="3000" dirty="0" err="1"/>
              <a:t>the</a:t>
            </a:r>
            <a:r>
              <a:rPr lang="de-DE" sz="3000" dirty="0"/>
              <a:t> Skin </a:t>
            </a:r>
            <a:r>
              <a:rPr lang="de-DE" sz="3000" dirty="0" err="1"/>
              <a:t>Conductance</a:t>
            </a:r>
            <a:r>
              <a:rPr lang="de-DE" sz="3000" dirty="0"/>
              <a:t> Response?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7747B0-806C-5449-9A08-B607A9592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2631" b="729"/>
          <a:stretch/>
        </p:blipFill>
        <p:spPr>
          <a:xfrm>
            <a:off x="7099300" y="1585513"/>
            <a:ext cx="4737100" cy="3848897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1985600F-69DF-1145-B94A-45BBD8CD1D6A}"/>
              </a:ext>
            </a:extLst>
          </p:cNvPr>
          <p:cNvSpPr/>
          <p:nvPr/>
        </p:nvSpPr>
        <p:spPr>
          <a:xfrm>
            <a:off x="5149849" y="2971800"/>
            <a:ext cx="1879600" cy="876300"/>
          </a:xfrm>
          <a:prstGeom prst="rightArrow">
            <a:avLst/>
          </a:prstGeom>
          <a:solidFill>
            <a:srgbClr val="005D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filtering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48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  <a:solidFill>
            <a:srgbClr val="E33000"/>
          </a:solidFill>
          <a:ln>
            <a:solidFill>
              <a:srgbClr val="E33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28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Performance </a:t>
            </a:r>
            <a:r>
              <a:rPr lang="de-DE" dirty="0" err="1"/>
              <a:t>assessment</a:t>
            </a:r>
            <a:endParaRPr lang="de-DE" dirty="0"/>
          </a:p>
        </p:txBody>
      </p:sp>
      <p:pic>
        <p:nvPicPr>
          <p:cNvPr id="11266" name="Picture 2" descr="C:\Users\Lukas\Documents\MATLAB &amp; Computations\Z\TNM_Final_Project\TNM_project\average_plot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" t="6887" r="32819"/>
          <a:stretch/>
        </p:blipFill>
        <p:spPr bwMode="auto">
          <a:xfrm>
            <a:off x="361260" y="2107338"/>
            <a:ext cx="4730750" cy="26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/>
          <a:stretch/>
        </p:blipFill>
        <p:spPr bwMode="auto">
          <a:xfrm>
            <a:off x="7467600" y="2079053"/>
            <a:ext cx="4434038" cy="3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8617525" y="1631348"/>
            <a:ext cx="2432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Individual </a:t>
            </a:r>
            <a:r>
              <a:rPr lang="de-DE" sz="2000" b="1" dirty="0" err="1"/>
              <a:t>responses</a:t>
            </a:r>
            <a:endParaRPr lang="de-DE" sz="2000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1549285" y="1620990"/>
            <a:ext cx="225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Average </a:t>
            </a:r>
            <a:r>
              <a:rPr lang="de-DE" sz="2000" b="1" dirty="0" err="1"/>
              <a:t>responses</a:t>
            </a:r>
            <a:endParaRPr lang="de-DE" sz="2000" b="1" dirty="0"/>
          </a:p>
        </p:txBody>
      </p:sp>
      <p:sp>
        <p:nvSpPr>
          <p:cNvPr id="9" name="Pfeil nach rechts 8"/>
          <p:cNvSpPr/>
          <p:nvPr/>
        </p:nvSpPr>
        <p:spPr>
          <a:xfrm>
            <a:off x="5092010" y="2857500"/>
            <a:ext cx="2375590" cy="476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Individual </a:t>
            </a:r>
            <a:r>
              <a:rPr lang="de-DE" dirty="0" err="1"/>
              <a:t>differences</a:t>
            </a:r>
            <a:endParaRPr lang="de-DE" dirty="0"/>
          </a:p>
        </p:txBody>
      </p:sp>
      <p:sp>
        <p:nvSpPr>
          <p:cNvPr id="10" name="Pfeil nach links 9"/>
          <p:cNvSpPr/>
          <p:nvPr/>
        </p:nvSpPr>
        <p:spPr>
          <a:xfrm>
            <a:off x="5092010" y="5104179"/>
            <a:ext cx="2375590" cy="4763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Mechanisms</a:t>
            </a:r>
            <a:endParaRPr lang="de-DE" dirty="0"/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18" y="5104179"/>
            <a:ext cx="1565722" cy="143877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1766116" y="5482107"/>
            <a:ext cx="960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HGF</a:t>
            </a:r>
          </a:p>
        </p:txBody>
      </p:sp>
      <p:sp>
        <p:nvSpPr>
          <p:cNvPr id="16" name="Rechteck 15"/>
          <p:cNvSpPr/>
          <p:nvPr/>
        </p:nvSpPr>
        <p:spPr>
          <a:xfrm>
            <a:off x="1549285" y="4974837"/>
            <a:ext cx="3099988" cy="1661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3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 animBg="1"/>
      <p:bldP spid="10" grpId="0" animBg="1"/>
      <p:bldP spid="14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7126" y="432349"/>
            <a:ext cx="109600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behavior</a:t>
            </a:r>
            <a:endParaRPr lang="en-US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8" b="24889"/>
          <a:stretch/>
        </p:blipFill>
        <p:spPr>
          <a:xfrm>
            <a:off x="705395" y="3750747"/>
            <a:ext cx="10586550" cy="130568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528988" y="5089253"/>
            <a:ext cx="11176329" cy="1310685"/>
            <a:chOff x="528988" y="5089253"/>
            <a:chExt cx="11176329" cy="1310685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932" y="5699934"/>
              <a:ext cx="5680183" cy="7000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28988" y="5089253"/>
                  <a:ext cx="111763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For every subject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Serif Roman" charset="0"/>
                              <a:cs typeface="CMU Serif Roman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  <m:t>𝑠</m:t>
                          </m:r>
                        </m:e>
                        <m:sub>
                          <m:r>
                            <a:rPr lang="de-AT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  <m:t>𝑖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MU Serif Roman" charset="0"/>
                          <a:cs typeface="CMU Serif Roman" charset="0"/>
                        </a:rPr>
                        <m:t>∈</m:t>
                      </m:r>
                      <m:r>
                        <a:rPr lang="de-AT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MU Serif Roman" charset="0"/>
                          <a:cs typeface="CMU Serif Roman" charset="0"/>
                        </a:rPr>
                        <m:t>𝑆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, we fit an HGF and obtain parameter sets for </a:t>
                  </a:r>
                  <a:r>
                    <a:rPr lang="en-US" sz="2000" i="1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neutral 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and </a:t>
                  </a:r>
                  <a:r>
                    <a:rPr lang="en-US" sz="2000" i="1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aversive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 blocks.</a:t>
                  </a: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88" y="5089253"/>
                  <a:ext cx="1117632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00" t="-6154" r="-600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8673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0177"/>
            <a:ext cx="10515600" cy="1325563"/>
          </a:xfrm>
        </p:spPr>
        <p:txBody>
          <a:bodyPr/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tone or circle  no tone</a:t>
            </a: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no tone or circle  tone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04070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 descr="C:\Users\Lukas\Desktop\Unbenann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00" y="2273271"/>
            <a:ext cx="4935505" cy="37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5490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HGF fit</a:t>
            </a:r>
          </a:p>
        </p:txBody>
      </p:sp>
      <p:pic>
        <p:nvPicPr>
          <p:cNvPr id="7170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28"/>
          <a:stretch/>
        </p:blipFill>
        <p:spPr bwMode="auto">
          <a:xfrm>
            <a:off x="6124503" y="2273271"/>
            <a:ext cx="4940802" cy="37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68" y="2344164"/>
            <a:ext cx="3612473" cy="331956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81328" y="1664613"/>
            <a:ext cx="200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3-layer HGF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012570" y="1664613"/>
            <a:ext cx="371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Parameter </a:t>
            </a:r>
            <a:r>
              <a:rPr lang="de-DE" sz="2800" b="1" dirty="0" err="1"/>
              <a:t>distribution</a:t>
            </a:r>
            <a:endParaRPr lang="de-DE" sz="28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2734578" y="6079997"/>
            <a:ext cx="6722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Directional</a:t>
            </a:r>
            <a:r>
              <a:rPr lang="de-DE" sz="2400" b="1" dirty="0"/>
              <a:t> </a:t>
            </a:r>
            <a:r>
              <a:rPr lang="de-DE" sz="2400" b="1" dirty="0" err="1"/>
              <a:t>changes</a:t>
            </a:r>
            <a:r>
              <a:rPr lang="de-DE" sz="2400" b="1" dirty="0"/>
              <a:t> in </a:t>
            </a:r>
            <a:r>
              <a:rPr lang="de-DE" sz="2400" b="1" dirty="0" err="1"/>
              <a:t>variance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</a:t>
            </a:r>
            <a:r>
              <a:rPr lang="de-DE" sz="2400" b="1" dirty="0" err="1"/>
              <a:t>tendency</a:t>
            </a:r>
            <a:r>
              <a:rPr lang="de-DE" sz="2400" b="1" dirty="0"/>
              <a:t>?</a:t>
            </a:r>
          </a:p>
        </p:txBody>
      </p:sp>
      <p:sp>
        <p:nvSpPr>
          <p:cNvPr id="17" name="Rectangle 6"/>
          <p:cNvSpPr/>
          <p:nvPr/>
        </p:nvSpPr>
        <p:spPr>
          <a:xfrm>
            <a:off x="2740182" y="1070029"/>
            <a:ext cx="7193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MU Bright Roman" charset="0"/>
                <a:ea typeface="CMU Bright Roman" charset="0"/>
                <a:cs typeface="CMU Bright Roman" charset="0"/>
              </a:rPr>
              <a:t>To what degree do aversive vs. neutral stimuli bias behavior?</a:t>
            </a:r>
          </a:p>
        </p:txBody>
      </p:sp>
    </p:spTree>
    <p:extLst>
      <p:ext uri="{BB962C8B-B14F-4D97-AF65-F5344CB8AC3E}">
        <p14:creationId xmlns:p14="http://schemas.microsoft.com/office/powerpoint/2010/main" val="11297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5490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HGF fit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18307" y="1664613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An </a:t>
            </a:r>
            <a:r>
              <a:rPr lang="de-DE" sz="2800" b="1" dirty="0" err="1"/>
              <a:t>interpretation</a:t>
            </a:r>
            <a:endParaRPr lang="de-DE" sz="28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7012570" y="1664613"/>
            <a:ext cx="371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Parameter </a:t>
            </a:r>
            <a:r>
              <a:rPr lang="de-DE" sz="2800" b="1" dirty="0" err="1"/>
              <a:t>distribution</a:t>
            </a:r>
            <a:endParaRPr lang="de-DE" sz="2800" b="1" dirty="0"/>
          </a:p>
        </p:txBody>
      </p:sp>
      <p:sp>
        <p:nvSpPr>
          <p:cNvPr id="17" name="Rectangle 6"/>
          <p:cNvSpPr/>
          <p:nvPr/>
        </p:nvSpPr>
        <p:spPr>
          <a:xfrm>
            <a:off x="2740182" y="1070029"/>
            <a:ext cx="7193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MU Bright Roman" charset="0"/>
                <a:ea typeface="CMU Bright Roman" charset="0"/>
                <a:cs typeface="CMU Bright Roman" charset="0"/>
              </a:rPr>
              <a:t>To what degree do aversive vs. neutral stimuli bias behavior?</a:t>
            </a:r>
          </a:p>
        </p:txBody>
      </p:sp>
      <p:pic>
        <p:nvPicPr>
          <p:cNvPr id="12290" name="Picture 2" descr="C:\Users\Lukas\Desktop\n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65" y="2294975"/>
            <a:ext cx="5750976" cy="348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/>
          <p:cNvCxnSpPr/>
          <p:nvPr/>
        </p:nvCxnSpPr>
        <p:spPr>
          <a:xfrm flipV="1">
            <a:off x="4022270" y="2902052"/>
            <a:ext cx="880060" cy="962715"/>
          </a:xfrm>
          <a:prstGeom prst="straightConnector1">
            <a:avLst/>
          </a:prstGeom>
          <a:ln w="28575">
            <a:solidFill>
              <a:srgbClr val="DA5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>
            <a:off x="1468583" y="4038718"/>
            <a:ext cx="2355272" cy="256191"/>
          </a:xfrm>
          <a:prstGeom prst="straightConnector1">
            <a:avLst/>
          </a:prstGeom>
          <a:ln w="28575">
            <a:solidFill>
              <a:srgbClr val="EEB02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043402" y="2852487"/>
            <a:ext cx="175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DA5519"/>
                </a:solidFill>
              </a:rPr>
              <a:t>higher</a:t>
            </a:r>
            <a:r>
              <a:rPr lang="de-DE" sz="1400" dirty="0">
                <a:solidFill>
                  <a:srgbClr val="DA5519"/>
                </a:solidFill>
              </a:rPr>
              <a:t> </a:t>
            </a:r>
            <a:r>
              <a:rPr lang="de-DE" sz="1400" dirty="0" err="1">
                <a:solidFill>
                  <a:srgbClr val="DA5519"/>
                </a:solidFill>
              </a:rPr>
              <a:t>variance</a:t>
            </a:r>
            <a:r>
              <a:rPr lang="de-DE" sz="1400" dirty="0">
                <a:solidFill>
                  <a:srgbClr val="DA5519"/>
                </a:solidFill>
              </a:rPr>
              <a:t> in </a:t>
            </a:r>
          </a:p>
          <a:p>
            <a:r>
              <a:rPr lang="de-DE" sz="1400" dirty="0">
                <a:solidFill>
                  <a:srgbClr val="DA5519"/>
                </a:solidFill>
              </a:rPr>
              <a:t>aversive </a:t>
            </a:r>
            <a:r>
              <a:rPr lang="de-DE" sz="1400" dirty="0" err="1">
                <a:solidFill>
                  <a:srgbClr val="DA5519"/>
                </a:solidFill>
              </a:rPr>
              <a:t>condition</a:t>
            </a:r>
            <a:endParaRPr lang="de-DE" sz="1400" dirty="0">
              <a:solidFill>
                <a:srgbClr val="DA5519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718307" y="3603157"/>
            <a:ext cx="175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EB021"/>
                </a:solidFill>
              </a:rPr>
              <a:t>lower</a:t>
            </a:r>
            <a:r>
              <a:rPr lang="de-DE" sz="1400" dirty="0">
                <a:solidFill>
                  <a:srgbClr val="EEB021"/>
                </a:solidFill>
              </a:rPr>
              <a:t> </a:t>
            </a:r>
            <a:r>
              <a:rPr lang="de-DE" sz="1400" dirty="0" err="1">
                <a:solidFill>
                  <a:srgbClr val="EEB021"/>
                </a:solidFill>
              </a:rPr>
              <a:t>variance</a:t>
            </a:r>
            <a:r>
              <a:rPr lang="de-DE" sz="1400" dirty="0">
                <a:solidFill>
                  <a:srgbClr val="EEB021"/>
                </a:solidFill>
              </a:rPr>
              <a:t> in </a:t>
            </a:r>
          </a:p>
          <a:p>
            <a:r>
              <a:rPr lang="de-DE" sz="1400" dirty="0">
                <a:solidFill>
                  <a:srgbClr val="EEB021"/>
                </a:solidFill>
              </a:rPr>
              <a:t>aversive </a:t>
            </a:r>
            <a:r>
              <a:rPr lang="de-DE" sz="1400" dirty="0" err="1">
                <a:solidFill>
                  <a:srgbClr val="EEB021"/>
                </a:solidFill>
              </a:rPr>
              <a:t>condition</a:t>
            </a:r>
            <a:endParaRPr lang="de-DE" sz="1400" dirty="0">
              <a:solidFill>
                <a:srgbClr val="EEB02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734578" y="6079997"/>
            <a:ext cx="6722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Directional</a:t>
            </a:r>
            <a:r>
              <a:rPr lang="de-DE" sz="2400" b="1" dirty="0"/>
              <a:t> </a:t>
            </a:r>
            <a:r>
              <a:rPr lang="de-DE" sz="2400" b="1" dirty="0" err="1"/>
              <a:t>changes</a:t>
            </a:r>
            <a:r>
              <a:rPr lang="de-DE" sz="2400" b="1" dirty="0"/>
              <a:t> in </a:t>
            </a:r>
            <a:r>
              <a:rPr lang="de-DE" sz="2400" b="1" dirty="0" err="1"/>
              <a:t>variance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</a:t>
            </a:r>
            <a:r>
              <a:rPr lang="de-DE" sz="2400" b="1" dirty="0" err="1"/>
              <a:t>tendency</a:t>
            </a:r>
            <a:r>
              <a:rPr lang="de-DE" sz="2400" b="1" dirty="0"/>
              <a:t>?</a:t>
            </a:r>
          </a:p>
        </p:txBody>
      </p:sp>
      <p:pic>
        <p:nvPicPr>
          <p:cNvPr id="22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28"/>
          <a:stretch/>
        </p:blipFill>
        <p:spPr bwMode="auto">
          <a:xfrm>
            <a:off x="6124503" y="2273271"/>
            <a:ext cx="4940802" cy="37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56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8"/>
          <a:stretch/>
        </p:blipFill>
        <p:spPr bwMode="auto">
          <a:xfrm>
            <a:off x="6793800" y="1449349"/>
            <a:ext cx="3420660" cy="25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Lukas\Documents\MATLAB &amp; Computations\Z\TNM_Final_Project\TNM_project\presentation\2layernew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60"/>
          <a:stretch/>
        </p:blipFill>
        <p:spPr bwMode="auto">
          <a:xfrm>
            <a:off x="6843668" y="4049960"/>
            <a:ext cx="3218392" cy="264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22" y="1537796"/>
            <a:ext cx="2533650" cy="232821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22" y="4170312"/>
            <a:ext cx="2533650" cy="2328218"/>
          </a:xfrm>
          <a:prstGeom prst="rect">
            <a:avLst/>
          </a:prstGeom>
        </p:spPr>
      </p:pic>
      <p:cxnSp>
        <p:nvCxnSpPr>
          <p:cNvPr id="10" name="Gerade Verbindung 9"/>
          <p:cNvCxnSpPr/>
          <p:nvPr/>
        </p:nvCxnSpPr>
        <p:spPr>
          <a:xfrm flipV="1">
            <a:off x="3716822" y="4541194"/>
            <a:ext cx="2533650" cy="509774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HGF </a:t>
            </a:r>
            <a:r>
              <a:rPr lang="de-DE" dirty="0" err="1"/>
              <a:t>comparison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1306022" y="2366764"/>
                <a:ext cx="17037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b="1" dirty="0"/>
                  <a:t>3-layer HGF </a:t>
                </a:r>
                <a:br>
                  <a:rPr lang="de-DE" sz="2000" b="1" dirty="0"/>
                </a:br>
                <a:r>
                  <a:rPr lang="de-DE" sz="2000" b="1" dirty="0" err="1"/>
                  <a:t>with</a:t>
                </a:r>
                <a:r>
                  <a:rPr lang="de-DE" sz="2000" b="1" dirty="0"/>
                  <a:t> </a:t>
                </a:r>
                <a:r>
                  <a:rPr lang="de-DE" sz="2000" b="1" dirty="0" err="1"/>
                  <a:t>small</a:t>
                </a:r>
                <a:r>
                  <a:rPr lang="de-DE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latin typeface="Cambria Math"/>
                          </a:rPr>
                          <m:t>𝝎</m:t>
                        </m:r>
                      </m:e>
                      <m:sub>
                        <m:r>
                          <a:rPr lang="de-DE" sz="2000" b="1" i="1" smtClean="0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022" y="2366764"/>
                <a:ext cx="1703736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3571" t="-4310" b="-146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/>
          <p:cNvSpPr txBox="1"/>
          <p:nvPr/>
        </p:nvSpPr>
        <p:spPr>
          <a:xfrm>
            <a:off x="1415539" y="4961180"/>
            <a:ext cx="148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2-layer HGF</a:t>
            </a:r>
          </a:p>
          <a:p>
            <a:r>
              <a:rPr lang="de-DE" sz="2000" dirty="0"/>
              <a:t>(</a:t>
            </a:r>
            <a:r>
              <a:rPr lang="de-DE" sz="2000" dirty="0" err="1"/>
              <a:t>see</a:t>
            </a:r>
            <a:r>
              <a:rPr lang="de-DE" sz="2000" dirty="0"/>
              <a:t> </a:t>
            </a:r>
            <a:r>
              <a:rPr lang="de-DE" sz="2000" dirty="0" err="1"/>
              <a:t>report</a:t>
            </a:r>
            <a:r>
              <a:rPr lang="de-DE" sz="2000" dirty="0"/>
              <a:t>)</a:t>
            </a:r>
          </a:p>
        </p:txBody>
      </p:sp>
      <p:cxnSp>
        <p:nvCxnSpPr>
          <p:cNvPr id="18" name="Gerade Verbindung 17"/>
          <p:cNvCxnSpPr/>
          <p:nvPr/>
        </p:nvCxnSpPr>
        <p:spPr>
          <a:xfrm>
            <a:off x="3716822" y="4540436"/>
            <a:ext cx="2445468" cy="51053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04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ukas\Documents\MATLAB &amp; Computations\Z\TNM_Final_Project\TNM_project\presentation\subj11_neutr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31" y="1700444"/>
            <a:ext cx="4109381" cy="19425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Lukas\Documents\MATLAB &amp; Computations\Z\TNM_Final_Project\TNM_project\presentation\subj5_sauber_neutr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32" y="4233311"/>
            <a:ext cx="4109381" cy="19425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r="64141"/>
          <a:stretch/>
        </p:blipFill>
        <p:spPr bwMode="auto">
          <a:xfrm>
            <a:off x="304800" y="2518246"/>
            <a:ext cx="1546972" cy="27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On temporal </a:t>
            </a:r>
            <a:r>
              <a:rPr lang="de-DE" dirty="0" err="1"/>
              <a:t>dynamics</a:t>
            </a:r>
            <a:endParaRPr lang="de-DE" dirty="0"/>
          </a:p>
        </p:txBody>
      </p:sp>
      <p:sp>
        <p:nvSpPr>
          <p:cNvPr id="17" name="Pfeil nach oben 16"/>
          <p:cNvSpPr/>
          <p:nvPr/>
        </p:nvSpPr>
        <p:spPr>
          <a:xfrm>
            <a:off x="2023737" y="1500188"/>
            <a:ext cx="294362" cy="47878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9" name="Gerade Verbindung 18"/>
          <p:cNvCxnSpPr/>
          <p:nvPr/>
        </p:nvCxnSpPr>
        <p:spPr>
          <a:xfrm>
            <a:off x="2193361" y="3186073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2220501" y="4823590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857574" y="1666555"/>
            <a:ext cx="37819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Observation: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 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smoothness</a:t>
            </a:r>
            <a:r>
              <a:rPr lang="de-DE" dirty="0"/>
              <a:t>. </a:t>
            </a:r>
          </a:p>
          <a:p>
            <a:br>
              <a:rPr lang="de-DE" dirty="0"/>
            </a:br>
            <a:r>
              <a:rPr lang="de-DE" b="1" dirty="0"/>
              <a:t>The </a:t>
            </a:r>
            <a:r>
              <a:rPr lang="de-DE" b="1" dirty="0" err="1"/>
              <a:t>Engineer‘s</a:t>
            </a:r>
            <a:r>
              <a:rPr lang="de-DE" b="1" dirty="0"/>
              <a:t> </a:t>
            </a:r>
            <a:r>
              <a:rPr lang="de-DE" b="1" dirty="0" err="1"/>
              <a:t>perspective</a:t>
            </a:r>
            <a:r>
              <a:rPr lang="de-DE" b="1" dirty="0"/>
              <a:t>: </a:t>
            </a:r>
            <a:br>
              <a:rPr lang="de-DE" dirty="0"/>
            </a:br>
            <a:r>
              <a:rPr lang="de-DE" dirty="0"/>
              <a:t>=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/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? </a:t>
            </a:r>
            <a:br>
              <a:rPr lang="de-DE" dirty="0"/>
            </a:br>
            <a:r>
              <a:rPr lang="de-DE" dirty="0"/>
              <a:t>= </a:t>
            </a:r>
            <a:r>
              <a:rPr lang="de-DE" dirty="0" err="1"/>
              <a:t>applying</a:t>
            </a:r>
            <a:r>
              <a:rPr lang="de-DE" dirty="0"/>
              <a:t> different temporal </a:t>
            </a:r>
            <a:r>
              <a:rPr lang="de-DE" dirty="0" err="1"/>
              <a:t>kernels</a:t>
            </a:r>
            <a:r>
              <a:rPr lang="de-DE" dirty="0"/>
              <a:t>?</a:t>
            </a:r>
          </a:p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assess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temporal </a:t>
            </a:r>
            <a:r>
              <a:rPr lang="de-DE" b="1" dirty="0" err="1"/>
              <a:t>windows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integration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455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Lukas\Documents\MATLAB &amp; Computations\Z\TNM_Final_Project\TNM_project\presentation\tra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568450"/>
            <a:ext cx="1157605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90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  <a:solidFill>
            <a:srgbClr val="E33000"/>
          </a:solidFill>
          <a:ln>
            <a:solidFill>
              <a:srgbClr val="E33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18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Lukas\Desktop\illustr_all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9" y="2504062"/>
            <a:ext cx="7245658" cy="41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Lukas\Desktop\illustr_all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9" y="2504062"/>
            <a:ext cx="7245658" cy="41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kas\Desktop\illustr_all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9" y="2504062"/>
            <a:ext cx="7245658" cy="41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  <a:blipFill rotWithShape="1"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~ </m:t>
                      </m:r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sz="1600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  <a:blipFill rotWithShape="1"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3198254" y="3618818"/>
                <a:ext cx="349793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600" b="0" dirty="0">
                    <a:solidFill>
                      <a:srgbClr val="EEB220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EEB220"/>
                        </a:solidFill>
                        <a:latin typeface="Cambria Math"/>
                      </a:rPr>
                      <m:t>𝑜𝑠𝑡𝑒𝑟𝑖𝑜𝑟</m:t>
                    </m:r>
                    <m:r>
                      <a:rPr lang="de-DE" sz="1600" b="0" i="1" smtClean="0">
                        <a:latin typeface="Cambria Math"/>
                      </a:rPr>
                      <m:t>∝</m:t>
                    </m:r>
                    <m:r>
                      <a:rPr lang="de-DE" sz="1600" b="0" i="1" smtClean="0">
                        <a:solidFill>
                          <a:srgbClr val="DA5319"/>
                        </a:solidFill>
                        <a:latin typeface="Cambria Math"/>
                      </a:rPr>
                      <m:t>𝐿𝑖𝑘𝑒𝑙𝑖h𝑜𝑜𝑑</m:t>
                    </m:r>
                    <m:r>
                      <a:rPr lang="de-DE" sz="1600" b="0" i="1" smtClean="0">
                        <a:solidFill>
                          <a:srgbClr val="DA5319"/>
                        </a:solidFill>
                        <a:latin typeface="Cambria Math"/>
                      </a:rPr>
                      <m:t> ∗</m:t>
                    </m:r>
                    <m:r>
                      <a:rPr lang="de-DE" sz="1600" b="0" i="1" smtClean="0">
                        <a:solidFill>
                          <a:srgbClr val="0072BE"/>
                        </a:solidFill>
                        <a:latin typeface="Cambria Math"/>
                      </a:rPr>
                      <m:t>𝑃𝑟𝑖𝑜𝑟</m:t>
                    </m:r>
                  </m:oMath>
                </a14:m>
                <a:endParaRPr lang="de-DE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254" y="3618818"/>
                <a:ext cx="3497931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1047" t="-5455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/>
          <p:cNvSpPr txBox="1"/>
          <p:nvPr/>
        </p:nvSpPr>
        <p:spPr>
          <a:xfrm>
            <a:off x="1440586" y="1195903"/>
            <a:ext cx="159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Bayes</a:t>
            </a:r>
            <a:r>
              <a:rPr lang="de-DE" sz="1600" b="1" dirty="0"/>
              <a:t>‘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DA5319"/>
                  </a:solidFill>
                </a:endParaRPr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  <a:blipFill rotWithShape="1">
                <a:blip r:embed="rId10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1354248" y="3669565"/>
                <a:ext cx="11113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𝑃</m:t>
                      </m:r>
                      <m:r>
                        <a:rPr lang="de-DE" sz="24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𝑟𝑖𝑜𝑟</m:t>
                      </m:r>
                    </m:oMath>
                  </m:oMathPara>
                </a14:m>
                <a:endParaRPr lang="de-DE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48" y="3669565"/>
                <a:ext cx="1111324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0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4234333" y="4981920"/>
                <a:ext cx="19087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𝐿𝑖𝑘𝑒𝑙𝑖h𝑜𝑜𝑑</m:t>
                      </m:r>
                    </m:oMath>
                  </m:oMathPara>
                </a14:m>
                <a:endParaRPr lang="de-DE" sz="2400" dirty="0">
                  <a:solidFill>
                    <a:srgbClr val="DA5319"/>
                  </a:solidFill>
                </a:endParaRPr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333" y="4981920"/>
                <a:ext cx="1908742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/>
              <p:cNvSpPr/>
              <p:nvPr/>
            </p:nvSpPr>
            <p:spPr>
              <a:xfrm>
                <a:off x="1082987" y="2936082"/>
                <a:ext cx="37673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𝑃𝑜𝑠𝑡𝑒𝑟𝑖𝑜𝑟</m:t>
                      </m:r>
                    </m:oMath>
                  </m:oMathPara>
                </a14:m>
                <a:endParaRPr lang="de-DE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20" name="Rechtec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87" y="2936082"/>
                <a:ext cx="3767325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/>
          <p:cNvSpPr txBox="1"/>
          <p:nvPr/>
        </p:nvSpPr>
        <p:spPr>
          <a:xfrm>
            <a:off x="7567406" y="1166602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Sequential</a:t>
            </a:r>
            <a:r>
              <a:rPr lang="de-DE" sz="1600" b="1" dirty="0"/>
              <a:t> update </a:t>
            </a:r>
            <a:r>
              <a:rPr lang="de-DE" sz="1600" b="1" dirty="0" err="1"/>
              <a:t>equations</a:t>
            </a:r>
            <a:endParaRPr lang="de-DE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    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  <a:blipFill rotWithShape="1"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908076" y="116660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Example</a:t>
            </a:r>
            <a:r>
              <a:rPr lang="de-DE" sz="1600" b="1" dirty="0"/>
              <a:t>: </a:t>
            </a:r>
            <a:r>
              <a:rPr lang="de-DE" sz="1600" b="1" dirty="0" err="1"/>
              <a:t>Gaussians</a:t>
            </a:r>
            <a:endParaRPr lang="de-DE" sz="1600" b="1" dirty="0"/>
          </a:p>
        </p:txBody>
      </p:sp>
      <p:pic>
        <p:nvPicPr>
          <p:cNvPr id="27" name="Picture 7" descr="C:\Users\Lukas\Desktop\precup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:\Users\Lukas\Desktop\precup2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C:\Users\Lukas\Desktop\precup3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Lukas\Desktop\precup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1" descr="C:\Users\Lukas\Desktop\precup5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/>
              <p:cNvSpPr txBox="1"/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𝐹𝑜𝑟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=0 </m:t>
                      </m:r>
                      <m:r>
                        <a:rPr lang="de-DE" sz="1600" b="0" i="1" smtClean="0">
                          <a:latin typeface="Cambria Math"/>
                        </a:rPr>
                        <m:t>𝑎𝑛𝑑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=1</m:t>
                      </m:r>
                      <m:r>
                        <a:rPr lang="de-DE" sz="1600" b="0" i="1" smtClean="0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13" descr="C:\Users\Lukas\Desktop\weight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44" y="4510939"/>
            <a:ext cx="3083222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C:\Users\Lukas\Desktop\weight2.png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5" descr="C:\Users\Lukas\Desktop\weight3.pn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6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C:\Users\Lukas\Desktop\weight4.png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09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  <a:blipFill rotWithShape="1">
                <a:blip r:embed="rId2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/>
          <p:cNvSpPr txBox="1"/>
          <p:nvPr/>
        </p:nvSpPr>
        <p:spPr>
          <a:xfrm>
            <a:off x="9972771" y="3035262"/>
            <a:ext cx="20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: 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10112436" y="481478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Precision </a:t>
            </a:r>
            <a:r>
              <a:rPr lang="de-DE" dirty="0" err="1"/>
              <a:t>ratio</a:t>
            </a:r>
            <a:r>
              <a:rPr lang="de-DE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71808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5" grpId="0"/>
      <p:bldP spid="18" grpId="0"/>
      <p:bldP spid="16" grpId="0"/>
      <p:bldP spid="20" grpId="0"/>
      <p:bldP spid="21" grpId="0"/>
      <p:bldP spid="19" grpId="0"/>
      <p:bldP spid="24" grpId="0"/>
      <p:bldP spid="32" grpId="0"/>
      <p:bldP spid="9" grpId="0"/>
      <p:bldP spid="11" grpId="0"/>
      <p:bldP spid="17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  <a:blipFill rotWithShape="1"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~ </m:t>
                      </m:r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sz="1600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  <a:blipFill rotWithShape="1"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/>
          <p:cNvSpPr txBox="1"/>
          <p:nvPr/>
        </p:nvSpPr>
        <p:spPr>
          <a:xfrm>
            <a:off x="1440586" y="1195903"/>
            <a:ext cx="159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Bayes</a:t>
            </a:r>
            <a:r>
              <a:rPr lang="de-DE" sz="1600" b="1" dirty="0"/>
              <a:t>‘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DA5319"/>
                  </a:solidFill>
                </a:endParaRPr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  <a:blipFill rotWithShape="1"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/>
          <p:cNvSpPr txBox="1"/>
          <p:nvPr/>
        </p:nvSpPr>
        <p:spPr>
          <a:xfrm>
            <a:off x="7567406" y="1166602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Sequential</a:t>
            </a:r>
            <a:r>
              <a:rPr lang="de-DE" sz="1600" b="1" dirty="0"/>
              <a:t> update </a:t>
            </a:r>
            <a:r>
              <a:rPr lang="de-DE" sz="1600" b="1" dirty="0" err="1"/>
              <a:t>equations</a:t>
            </a:r>
            <a:endParaRPr lang="de-DE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    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  <a:blipFill rotWithShape="1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908076" y="116660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Example</a:t>
            </a:r>
            <a:r>
              <a:rPr lang="de-DE" sz="1600" b="1" dirty="0"/>
              <a:t>: </a:t>
            </a:r>
            <a:r>
              <a:rPr lang="de-DE" sz="1600" b="1" dirty="0" err="1"/>
              <a:t>Gaussians</a:t>
            </a:r>
            <a:endParaRPr lang="de-DE" sz="1600" b="1" dirty="0"/>
          </a:p>
        </p:txBody>
      </p:sp>
      <p:pic>
        <p:nvPicPr>
          <p:cNvPr id="27" name="Picture 7" descr="C:\Users\Lukas\Desktop\precup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:\Users\Lukas\Desktop\precup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C:\Users\Lukas\Desktop\precup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Lukas\Desktop\precup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1" descr="C:\Users\Lukas\Desktop\precup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/>
              <p:cNvSpPr txBox="1"/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𝐹𝑜𝑟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=0 </m:t>
                      </m:r>
                      <m:r>
                        <a:rPr lang="de-DE" sz="1600" b="0" i="1" smtClean="0">
                          <a:latin typeface="Cambria Math"/>
                        </a:rPr>
                        <m:t>𝑎𝑛𝑑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=1</m:t>
                      </m:r>
                      <m:r>
                        <a:rPr lang="de-DE" sz="1600" b="0" i="1" smtClean="0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13" descr="C:\Users\Lukas\Desktop\weight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44" y="4510939"/>
            <a:ext cx="3083222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C:\Users\Lukas\Desktop\weight2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5" descr="C:\Users\Lukas\Desktop\weight3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6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C:\Users\Lukas\Desktop\weight4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09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  <a:blipFill rotWithShape="1">
                <a:blip r:embed="rId1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/>
          <p:cNvSpPr txBox="1"/>
          <p:nvPr/>
        </p:nvSpPr>
        <p:spPr>
          <a:xfrm>
            <a:off x="9972771" y="3035262"/>
            <a:ext cx="20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: 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10112436" y="481478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Precision </a:t>
            </a:r>
            <a:r>
              <a:rPr lang="de-DE" dirty="0" err="1"/>
              <a:t>ratio</a:t>
            </a:r>
            <a:r>
              <a:rPr lang="de-DE" dirty="0"/>
              <a:t>: </a:t>
            </a:r>
          </a:p>
        </p:txBody>
      </p:sp>
      <p:sp>
        <p:nvSpPr>
          <p:cNvPr id="6" name="Ellipse 5"/>
          <p:cNvSpPr/>
          <p:nvPr/>
        </p:nvSpPr>
        <p:spPr>
          <a:xfrm>
            <a:off x="9361875" y="5721844"/>
            <a:ext cx="236585" cy="208067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1440586" y="4260784"/>
            <a:ext cx="4749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Intuition: </a:t>
            </a:r>
            <a:r>
              <a:rPr lang="de-DE" dirty="0"/>
              <a:t>After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¼. 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>
                <a:sym typeface="Wingdings" panose="05000000000000000000" pitchFamily="2" charset="2"/>
              </a:rPr>
              <a:t>uniform </a:t>
            </a:r>
            <a:r>
              <a:rPr lang="de-DE" dirty="0" err="1">
                <a:sym typeface="Wingdings" panose="05000000000000000000" pitchFamily="2" charset="2"/>
              </a:rPr>
              <a:t>trial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weighting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 (non-</a:t>
            </a:r>
            <a:r>
              <a:rPr lang="de-DE" dirty="0" err="1">
                <a:sym typeface="Wingdings" panose="05000000000000000000" pitchFamily="2" charset="2"/>
              </a:rPr>
              <a:t>hierarchical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Bayes-optimality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434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7" descr="C:\Users\Lukas\Desktop\precu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Lukas\Desktop\precup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0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Lukas\Desktop\precup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Lukas\Desktop\precup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Towards</a:t>
            </a:r>
            <a:r>
              <a:rPr lang="de-DE" dirty="0"/>
              <a:t> 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7567406" y="1880072"/>
                <a:ext cx="3309548" cy="3196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de-DE" sz="2000" i="1" dirty="0">
                  <a:solidFill>
                    <a:srgbClr val="EEB22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20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20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20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20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sz="20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06" y="1880072"/>
                <a:ext cx="3309548" cy="3196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7510853" y="5424377"/>
            <a:ext cx="4854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 so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11th </a:t>
            </a:r>
            <a:r>
              <a:rPr lang="de-DE" dirty="0" err="1"/>
              <a:t>trial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1/11 (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). </a:t>
            </a:r>
          </a:p>
          <a:p>
            <a:r>
              <a:rPr lang="de-DE" dirty="0" err="1"/>
              <a:t>Essentially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observations</a:t>
            </a:r>
            <a:r>
              <a:rPr lang="de-DE" dirty="0"/>
              <a:t> (</a:t>
            </a:r>
            <a:r>
              <a:rPr lang="de-DE" dirty="0" err="1"/>
              <a:t>priors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pseudodata</a:t>
            </a:r>
            <a:r>
              <a:rPr lang="de-DE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7533806" y="1821028"/>
                <a:ext cx="3376747" cy="387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~ </m:t>
                      </m:r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sz="1600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06" y="1821028"/>
                <a:ext cx="3376747" cy="387991"/>
              </a:xfrm>
              <a:prstGeom prst="rect">
                <a:avLst/>
              </a:prstGeom>
              <a:blipFill rotWithShape="1"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/>
          <p:cNvSpPr txBox="1"/>
          <p:nvPr/>
        </p:nvSpPr>
        <p:spPr>
          <a:xfrm>
            <a:off x="7567406" y="1367409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Sequential</a:t>
            </a:r>
            <a:r>
              <a:rPr lang="de-DE" sz="2000" b="1" dirty="0"/>
              <a:t> update </a:t>
            </a:r>
            <a:r>
              <a:rPr lang="de-DE" sz="2000" b="1" dirty="0" err="1"/>
              <a:t>equations</a:t>
            </a:r>
            <a:r>
              <a:rPr lang="de-DE" sz="2000" b="1" dirty="0"/>
              <a:t>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6544" y="1351408"/>
            <a:ext cx="1156126" cy="123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C:\Users\Lukas\Desktop\precup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481943" y="1451696"/>
                <a:ext cx="2585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𝐹𝑜𝑟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=0 </m:t>
                      </m:r>
                      <m:r>
                        <a:rPr lang="de-DE" b="0" i="1" smtClean="0">
                          <a:latin typeface="Cambria Math"/>
                        </a:rPr>
                        <m:t>𝑎𝑛𝑑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=1</m:t>
                      </m:r>
                      <m:r>
                        <a:rPr lang="de-DE" b="0" i="1" smtClean="0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1451696"/>
                <a:ext cx="2585772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7" name="Picture 13" descr="C:\Users\Lukas\Desktop\weight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09" y="3922569"/>
            <a:ext cx="3083222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Lukas\Desktop\weight2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2416575" y="392256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Lukas\Desktop\weight3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2416575" y="3922569"/>
            <a:ext cx="2882256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Lukas\Desktop\weight4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2416574" y="392256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781149" y="3108653"/>
            <a:ext cx="4614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4th </a:t>
            </a:r>
            <a:r>
              <a:rPr lang="de-DE" dirty="0" err="1"/>
              <a:t>trial</a:t>
            </a:r>
            <a:r>
              <a:rPr lang="de-DE" dirty="0"/>
              <a:t> = ¼ (not </a:t>
            </a:r>
            <a:r>
              <a:rPr lang="de-DE" dirty="0" err="1"/>
              <a:t>more</a:t>
            </a:r>
            <a:r>
              <a:rPr lang="de-DE" dirty="0"/>
              <a:t>, not </a:t>
            </a:r>
            <a:r>
              <a:rPr lang="de-DE" dirty="0" err="1"/>
              <a:t>less</a:t>
            </a:r>
            <a:r>
              <a:rPr lang="de-DE" dirty="0"/>
              <a:t>)</a:t>
            </a:r>
          </a:p>
          <a:p>
            <a:pPr marL="285750" indent="-285750">
              <a:buFont typeface="Wingdings"/>
              <a:buChar char="à"/>
            </a:pPr>
            <a:r>
              <a:rPr lang="de-DE" dirty="0">
                <a:sym typeface="Wingdings" panose="05000000000000000000" pitchFamily="2" charset="2"/>
              </a:rPr>
              <a:t>all </a:t>
            </a:r>
            <a:r>
              <a:rPr lang="de-DE" dirty="0" err="1">
                <a:sym typeface="Wingdings" panose="05000000000000000000" pitchFamily="2" charset="2"/>
              </a:rPr>
              <a:t>trials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taken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account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equally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 typeface="Wingdings"/>
              <a:buChar char="à"/>
            </a:pPr>
            <a:r>
              <a:rPr lang="de-DE" dirty="0">
                <a:sym typeface="Wingdings" panose="05000000000000000000" pitchFamily="2" charset="2"/>
              </a:rPr>
              <a:t>Non-</a:t>
            </a:r>
            <a:r>
              <a:rPr lang="de-DE" dirty="0" err="1">
                <a:sym typeface="Wingdings" panose="05000000000000000000" pitchFamily="2" charset="2"/>
              </a:rPr>
              <a:t>hierarchical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Bayes-optimality</a:t>
            </a:r>
            <a:r>
              <a:rPr lang="de-DE" dirty="0"/>
              <a:t> </a:t>
            </a:r>
          </a:p>
        </p:txBody>
      </p:sp>
      <p:pic>
        <p:nvPicPr>
          <p:cNvPr id="6160" name="Picture 16" descr="C:\Users\Lukas\Desktop\rel_weigh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93" y="2330323"/>
            <a:ext cx="2760471" cy="17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22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34" y="2204514"/>
            <a:ext cx="71151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655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722083" y="1374013"/>
                <a:ext cx="3173569" cy="1349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2000" b="1" i="1" dirty="0" err="1">
                    <a:latin typeface="Corbel" panose="020B0503020204020204" pitchFamily="34" charset="0"/>
                  </a:rPr>
                  <a:t>Bayes</a:t>
                </a:r>
                <a:r>
                  <a:rPr lang="de-DE" sz="2000" b="1" i="1" dirty="0">
                    <a:latin typeface="Corbel" panose="020B0503020204020204" pitchFamily="34" charset="0"/>
                  </a:rPr>
                  <a:t>-optimal: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3" y="1374013"/>
                <a:ext cx="3173569" cy="1349985"/>
              </a:xfrm>
              <a:prstGeom prst="rect">
                <a:avLst/>
              </a:prstGeom>
              <a:blipFill rotWithShape="1">
                <a:blip r:embed="rId3"/>
                <a:stretch>
                  <a:fillRect l="-1919" t="-22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384" y="1279193"/>
            <a:ext cx="5732204" cy="12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722082" y="2968796"/>
                <a:ext cx="3173569" cy="1349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2000" b="1" i="1" dirty="0">
                    <a:latin typeface="+mj-lt"/>
                  </a:rPr>
                  <a:t>A Pseudo-</a:t>
                </a:r>
                <a:r>
                  <a:rPr lang="de-DE" sz="2000" b="1" i="1" dirty="0" err="1">
                    <a:latin typeface="+mj-lt"/>
                  </a:rPr>
                  <a:t>Bayes</a:t>
                </a:r>
                <a:r>
                  <a:rPr lang="de-DE" sz="2000" b="1" i="1" dirty="0">
                    <a:latin typeface="+mj-lt"/>
                  </a:rPr>
                  <a:t> Model: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r>
                        <a:rPr lang="de-DE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𝛼</m:t>
                      </m:r>
                      <m:r>
                        <a:rPr lang="de-DE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∗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2" y="2968796"/>
                <a:ext cx="3173569" cy="1349985"/>
              </a:xfrm>
              <a:prstGeom prst="rect">
                <a:avLst/>
              </a:prstGeom>
              <a:blipFill rotWithShape="1">
                <a:blip r:embed="rId5"/>
                <a:stretch>
                  <a:fillRect l="-1919" t="-22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4"/>
          <a:stretch/>
        </p:blipFill>
        <p:spPr bwMode="auto">
          <a:xfrm>
            <a:off x="5488168" y="2737278"/>
            <a:ext cx="5731420" cy="401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4477680" y="3120568"/>
                <a:ext cx="981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=0.1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680" y="3120568"/>
                <a:ext cx="981935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4502340" y="4076843"/>
                <a:ext cx="981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340" y="4076843"/>
                <a:ext cx="981935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506233" y="4982579"/>
                <a:ext cx="805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33" y="4982579"/>
                <a:ext cx="805605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4554537" y="5841997"/>
                <a:ext cx="805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537" y="5841997"/>
                <a:ext cx="80560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340218" y="5478981"/>
            <a:ext cx="432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… </a:t>
            </a:r>
            <a:r>
              <a:rPr lang="de-DE" sz="2000" b="1" dirty="0" err="1"/>
              <a:t>can</a:t>
            </a:r>
            <a:r>
              <a:rPr lang="de-DE" sz="2000" b="1" dirty="0"/>
              <a:t> </a:t>
            </a:r>
            <a:r>
              <a:rPr lang="de-DE" sz="2000" b="1" dirty="0" err="1"/>
              <a:t>we</a:t>
            </a:r>
            <a:r>
              <a:rPr lang="de-DE" sz="2000" b="1" dirty="0"/>
              <a:t> fit </a:t>
            </a:r>
            <a:r>
              <a:rPr lang="de-DE" sz="2000" b="1" dirty="0" err="1"/>
              <a:t>subject-specific</a:t>
            </a:r>
            <a:r>
              <a:rPr lang="de-DE" sz="2000" b="1" dirty="0"/>
              <a:t> </a:t>
            </a:r>
            <a:r>
              <a:rPr lang="de-DE" sz="2000" b="1" dirty="0" err="1"/>
              <a:t>alphas</a:t>
            </a:r>
            <a:r>
              <a:rPr lang="de-DE" sz="2000" b="1" dirty="0"/>
              <a:t>?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  <p:bldP spid="12" grpId="0"/>
      <p:bldP spid="1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82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44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blipFill>
                <a:blip r:embed="rId6"/>
                <a:stretch>
                  <a:fillRect l="-3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215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744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429244" y="5585519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178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50FD65F-1945-1A4C-B8B8-E1A293F53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958" y="2036471"/>
            <a:ext cx="4106280" cy="32324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429244" y="5585519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C443FE4-A1C1-5444-9799-81AD0B4FBB1B}"/>
              </a:ext>
            </a:extLst>
          </p:cNvPr>
          <p:cNvSpPr txBox="1"/>
          <p:nvPr/>
        </p:nvSpPr>
        <p:spPr>
          <a:xfrm>
            <a:off x="381965" y="6354503"/>
            <a:ext cx="374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precision-weighted prediction error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4D390D-4470-604E-AD93-AEF3E4FEC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969" y="5501907"/>
            <a:ext cx="2033151" cy="1032972"/>
          </a:xfrm>
          <a:prstGeom prst="rect">
            <a:avLst/>
          </a:prstGeom>
        </p:spPr>
      </p:pic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5F2068E7-58E6-7B4C-B334-DFBE4E59B881}"/>
              </a:ext>
            </a:extLst>
          </p:cNvPr>
          <p:cNvSpPr/>
          <p:nvPr/>
        </p:nvSpPr>
        <p:spPr>
          <a:xfrm>
            <a:off x="6400800" y="5909293"/>
            <a:ext cx="656930" cy="1309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610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r="64141"/>
          <a:stretch/>
        </p:blipFill>
        <p:spPr bwMode="auto">
          <a:xfrm>
            <a:off x="304800" y="2518246"/>
            <a:ext cx="1546972" cy="27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feil nach oben 16"/>
          <p:cNvSpPr/>
          <p:nvPr/>
        </p:nvSpPr>
        <p:spPr>
          <a:xfrm>
            <a:off x="2023737" y="1500188"/>
            <a:ext cx="294362" cy="47878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9" name="Gerade Verbindung 18"/>
          <p:cNvCxnSpPr/>
          <p:nvPr/>
        </p:nvCxnSpPr>
        <p:spPr>
          <a:xfrm>
            <a:off x="2193361" y="3033673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2220501" y="4404490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:\Users\Lukas\Desktop\Fitl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08" y="1842533"/>
            <a:ext cx="4113212" cy="16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Lukas\Desktop\alphaHIG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08" y="4024368"/>
            <a:ext cx="4113212" cy="167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Lukas\Desktop\windowla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8" y="1641213"/>
            <a:ext cx="3145751" cy="208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feil nach rechts 1"/>
          <p:cNvSpPr/>
          <p:nvPr/>
        </p:nvSpPr>
        <p:spPr>
          <a:xfrm>
            <a:off x="7262020" y="2518246"/>
            <a:ext cx="1234280" cy="164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7262020" y="4687833"/>
            <a:ext cx="1234280" cy="164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316" name="Picture 4" descr="C:\Users\Lukas\Desktop\alphaklein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9" y="3894126"/>
            <a:ext cx="3145751" cy="218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439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Lukas\Desktop\windowla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8" y="1641213"/>
            <a:ext cx="3145751" cy="208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Lukas\Desktop\alphaklein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9" y="3894126"/>
            <a:ext cx="3145751" cy="218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Lukas\Desktop\ni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5" y="2007924"/>
            <a:ext cx="7249385" cy="43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3145425" y="2669663"/>
            <a:ext cx="359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DA5519"/>
                </a:solidFill>
              </a:rPr>
              <a:t>higher</a:t>
            </a:r>
            <a:r>
              <a:rPr lang="de-DE" sz="1400" dirty="0">
                <a:solidFill>
                  <a:srgbClr val="DA5519"/>
                </a:solidFill>
              </a:rPr>
              <a:t> </a:t>
            </a:r>
            <a:r>
              <a:rPr lang="de-DE" sz="1400" dirty="0" err="1">
                <a:solidFill>
                  <a:srgbClr val="DA5519"/>
                </a:solidFill>
              </a:rPr>
              <a:t>variance</a:t>
            </a:r>
            <a:r>
              <a:rPr lang="de-DE" sz="1400" dirty="0">
                <a:solidFill>
                  <a:srgbClr val="DA5519"/>
                </a:solidFill>
              </a:rPr>
              <a:t> in aversive </a:t>
            </a:r>
            <a:r>
              <a:rPr lang="de-DE" sz="1400" dirty="0" err="1">
                <a:solidFill>
                  <a:srgbClr val="DA5519"/>
                </a:solidFill>
              </a:rPr>
              <a:t>condition</a:t>
            </a:r>
            <a:endParaRPr lang="de-DE" sz="1400" dirty="0">
              <a:solidFill>
                <a:srgbClr val="DA5519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949389" y="3651781"/>
            <a:ext cx="299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EB021"/>
                </a:solidFill>
              </a:rPr>
              <a:t>lower</a:t>
            </a:r>
            <a:r>
              <a:rPr lang="de-DE" sz="1400" dirty="0">
                <a:solidFill>
                  <a:srgbClr val="EEB021"/>
                </a:solidFill>
              </a:rPr>
              <a:t> </a:t>
            </a:r>
            <a:r>
              <a:rPr lang="de-DE" sz="1400" dirty="0" err="1">
                <a:solidFill>
                  <a:srgbClr val="EEB021"/>
                </a:solidFill>
              </a:rPr>
              <a:t>variance</a:t>
            </a:r>
            <a:r>
              <a:rPr lang="de-DE" sz="1400" dirty="0">
                <a:solidFill>
                  <a:srgbClr val="EEB021"/>
                </a:solidFill>
              </a:rPr>
              <a:t> in  aversive </a:t>
            </a:r>
            <a:r>
              <a:rPr lang="de-DE" sz="1400" dirty="0" err="1">
                <a:solidFill>
                  <a:srgbClr val="EEB021"/>
                </a:solidFill>
              </a:rPr>
              <a:t>condition</a:t>
            </a:r>
            <a:endParaRPr lang="de-DE" sz="1400" dirty="0">
              <a:solidFill>
                <a:srgbClr val="EEB02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3145425" y="3098026"/>
                <a:ext cx="3595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DA5519"/>
                        </a:solidFill>
                        <a:latin typeface="Cambria Math"/>
                      </a:rPr>
                      <m:t>≈</m:t>
                    </m:r>
                  </m:oMath>
                </a14:m>
                <a:r>
                  <a:rPr lang="de-DE" sz="1400" dirty="0" err="1">
                    <a:solidFill>
                      <a:srgbClr val="DA5519"/>
                    </a:solidFill>
                  </a:rPr>
                  <a:t>shorter</a:t>
                </a:r>
                <a:r>
                  <a:rPr lang="de-DE" sz="1400" dirty="0">
                    <a:solidFill>
                      <a:srgbClr val="DA5519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DA5519"/>
                    </a:solidFill>
                  </a:rPr>
                  <a:t>window</a:t>
                </a:r>
                <a:r>
                  <a:rPr lang="de-DE" sz="1400" dirty="0">
                    <a:solidFill>
                      <a:srgbClr val="DA5519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DA5519"/>
                    </a:solidFill>
                  </a:rPr>
                  <a:t>of</a:t>
                </a:r>
                <a:r>
                  <a:rPr lang="de-DE" sz="1400" dirty="0">
                    <a:solidFill>
                      <a:srgbClr val="DA5519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DA5519"/>
                    </a:solidFill>
                  </a:rPr>
                  <a:t>integration</a:t>
                </a:r>
                <a:endParaRPr lang="de-DE" sz="1400" dirty="0">
                  <a:solidFill>
                    <a:srgbClr val="DA5519"/>
                  </a:solidFill>
                </a:endParaRPr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425" y="3098026"/>
                <a:ext cx="3595426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>
              <a:xfrm>
                <a:off x="1972818" y="3945527"/>
                <a:ext cx="2993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EEB021"/>
                        </a:solidFill>
                        <a:latin typeface="Cambria Math"/>
                      </a:rPr>
                      <m:t>≈</m:t>
                    </m:r>
                    <m:r>
                      <a:rPr lang="de-DE" sz="1400" b="0" i="1" smtClean="0">
                        <a:solidFill>
                          <a:srgbClr val="EEB021"/>
                        </a:solidFill>
                        <a:latin typeface="Cambria Math"/>
                      </a:rPr>
                      <m:t>𝑙𝑜</m:t>
                    </m:r>
                  </m:oMath>
                </a14:m>
                <a:r>
                  <a:rPr lang="de-DE" sz="1400" dirty="0" err="1">
                    <a:solidFill>
                      <a:srgbClr val="EEB021"/>
                    </a:solidFill>
                  </a:rPr>
                  <a:t>nger</a:t>
                </a:r>
                <a:r>
                  <a:rPr lang="de-DE" sz="1400" dirty="0">
                    <a:solidFill>
                      <a:srgbClr val="EEB021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EEB021"/>
                    </a:solidFill>
                  </a:rPr>
                  <a:t>window</a:t>
                </a:r>
                <a:r>
                  <a:rPr lang="de-DE" sz="1400" dirty="0">
                    <a:solidFill>
                      <a:srgbClr val="EEB021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EEB021"/>
                    </a:solidFill>
                  </a:rPr>
                  <a:t>of</a:t>
                </a:r>
                <a:r>
                  <a:rPr lang="de-DE" sz="1400" dirty="0">
                    <a:solidFill>
                      <a:srgbClr val="EEB021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EEB021"/>
                    </a:solidFill>
                  </a:rPr>
                  <a:t>integration</a:t>
                </a:r>
                <a:endParaRPr lang="de-DE" sz="1400" dirty="0">
                  <a:solidFill>
                    <a:srgbClr val="EEB021"/>
                  </a:solidFill>
                </a:endParaRPr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818" y="3945527"/>
                <a:ext cx="2993749" cy="307777"/>
              </a:xfrm>
              <a:prstGeom prst="rect">
                <a:avLst/>
              </a:prstGeom>
              <a:blipFill rotWithShape="1">
                <a:blip r:embed="rId7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/>
          <p:cNvSpPr txBox="1"/>
          <p:nvPr/>
        </p:nvSpPr>
        <p:spPr>
          <a:xfrm>
            <a:off x="2632695" y="1633617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An </a:t>
            </a:r>
            <a:r>
              <a:rPr lang="de-DE" sz="2800" b="1" dirty="0" err="1"/>
              <a:t>interpretation</a:t>
            </a:r>
            <a:endParaRPr lang="de-DE" sz="2800" b="1" dirty="0"/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366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922235" y="2387538"/>
          <a:ext cx="10914163" cy="90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neutr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-3.00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-9.63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avers</a:t>
                      </a:r>
                      <a:r>
                        <a:rPr lang="de-DE" sz="2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-3.85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-7.44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/>
          </p:nvPr>
        </p:nvGraphicFramePr>
        <p:xfrm>
          <a:off x="715201" y="5009578"/>
          <a:ext cx="10914163" cy="912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619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neutr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19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avers</a:t>
                      </a:r>
                      <a:r>
                        <a:rPr lang="de-DE" sz="2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7.09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4.23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5.96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/>
          </p:nvPr>
        </p:nvGraphicFramePr>
        <p:xfrm>
          <a:off x="829768" y="3559478"/>
          <a:ext cx="10914163" cy="90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neutr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avers</a:t>
                      </a:r>
                      <a:r>
                        <a:rPr lang="de-DE" sz="2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47699" y="2692400"/>
                <a:ext cx="505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99" y="2692400"/>
                <a:ext cx="505202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15951" y="3873500"/>
                <a:ext cx="48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" y="3873500"/>
                <a:ext cx="484349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15951" y="5281111"/>
                <a:ext cx="334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𝜁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" y="5281111"/>
                <a:ext cx="33478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759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Cognitive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Assays</a:t>
            </a:r>
            <a:r>
              <a:rPr lang="de-DE" dirty="0"/>
              <a:t>?</a:t>
            </a:r>
          </a:p>
        </p:txBody>
      </p:sp>
      <p:sp>
        <p:nvSpPr>
          <p:cNvPr id="7" name="Rechteck 6"/>
          <p:cNvSpPr/>
          <p:nvPr/>
        </p:nvSpPr>
        <p:spPr>
          <a:xfrm>
            <a:off x="4769230" y="2605414"/>
            <a:ext cx="1556414" cy="889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HGF</a:t>
            </a:r>
            <a:endParaRPr lang="de-DE" sz="2800" dirty="0"/>
          </a:p>
        </p:txBody>
      </p:sp>
      <p:sp>
        <p:nvSpPr>
          <p:cNvPr id="8" name="Rechteck 7"/>
          <p:cNvSpPr/>
          <p:nvPr/>
        </p:nvSpPr>
        <p:spPr>
          <a:xfrm>
            <a:off x="1164921" y="2605413"/>
            <a:ext cx="2079320" cy="1020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/>
              <a:t>Behavioral</a:t>
            </a:r>
            <a:r>
              <a:rPr lang="de-DE" sz="2400" dirty="0"/>
              <a:t> </a:t>
            </a:r>
            <a:r>
              <a:rPr lang="de-DE" sz="2000" dirty="0" err="1"/>
              <a:t>recordings</a:t>
            </a:r>
            <a:endParaRPr lang="de-DE" sz="2400" dirty="0"/>
          </a:p>
        </p:txBody>
      </p:sp>
      <p:sp>
        <p:nvSpPr>
          <p:cNvPr id="10" name="Pfeil nach rechts 9"/>
          <p:cNvSpPr/>
          <p:nvPr/>
        </p:nvSpPr>
        <p:spPr>
          <a:xfrm>
            <a:off x="3303684" y="2887250"/>
            <a:ext cx="1352811" cy="32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896615" y="2473890"/>
            <a:ext cx="3457185" cy="1152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/>
              <a:t>volatility</a:t>
            </a:r>
            <a:r>
              <a:rPr lang="de-DE" sz="2000" dirty="0"/>
              <a:t> (</a:t>
            </a:r>
            <a:r>
              <a:rPr lang="de-DE" sz="2000" dirty="0" err="1"/>
              <a:t>phasic</a:t>
            </a:r>
            <a:r>
              <a:rPr lang="de-DE" sz="2000" dirty="0"/>
              <a:t>/</a:t>
            </a:r>
            <a:r>
              <a:rPr lang="de-DE" sz="2000" dirty="0" err="1"/>
              <a:t>tonic</a:t>
            </a:r>
            <a:r>
              <a:rPr lang="de-DE" sz="2000" dirty="0"/>
              <a:t>)</a:t>
            </a:r>
          </a:p>
          <a:p>
            <a:pPr algn="ctr"/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volatility</a:t>
            </a:r>
            <a:endParaRPr lang="de-DE" sz="2000" dirty="0"/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741119" y="1775418"/>
            <a:ext cx="94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DATA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200390" y="1775419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MODEL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619995" y="1775092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QUANTITIES</a:t>
            </a:r>
          </a:p>
        </p:txBody>
      </p:sp>
      <p:sp>
        <p:nvSpPr>
          <p:cNvPr id="16" name="Pfeil nach rechts 15"/>
          <p:cNvSpPr/>
          <p:nvPr/>
        </p:nvSpPr>
        <p:spPr>
          <a:xfrm>
            <a:off x="6417390" y="2887250"/>
            <a:ext cx="1352811" cy="32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818457" y="4453003"/>
            <a:ext cx="1507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Model</a:t>
            </a:r>
          </a:p>
        </p:txBody>
      </p:sp>
      <p:sp>
        <p:nvSpPr>
          <p:cNvPr id="18" name="Pfeil nach rechts 17"/>
          <p:cNvSpPr/>
          <p:nvPr/>
        </p:nvSpPr>
        <p:spPr>
          <a:xfrm>
            <a:off x="6569790" y="4747365"/>
            <a:ext cx="1352811" cy="32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8049015" y="4334005"/>
            <a:ext cx="3457185" cy="1152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temporal </a:t>
            </a:r>
            <a:r>
              <a:rPr lang="de-DE" sz="2000" dirty="0" err="1"/>
              <a:t>window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integration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50830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007" y="1008991"/>
            <a:ext cx="99638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6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if yes, could this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7007" y="649231"/>
            <a:ext cx="996380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Could this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degree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MU Bright Roman" charset="0"/>
                <a:ea typeface="CMU Bright Roman" charset="0"/>
                <a:cs typeface="CMU Bright Roman" charset="0"/>
              </a:rPr>
              <a:t> potentially be used as diagnostic tool in computational psychiatry?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 charset="-120"/>
              <a:buChar char="&gt;"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Bright Roman" charset="0"/>
              <a:ea typeface="CMU Bright Roman" charset="0"/>
              <a:cs typeface="CMU Bright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9426" y="1641811"/>
            <a:ext cx="80049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...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possibly, but we need more good data to consolidate</a:t>
            </a:r>
            <a:b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our findings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9426" y="3654302"/>
            <a:ext cx="10009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...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they do, and we can interpret the changes in terms of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temporal window of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9426" y="5494747"/>
            <a:ext cx="8798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...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potentially, if tested on disease cohorts, and especially owing to the </a:t>
            </a:r>
            <a:b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interpretability of the Pseudo-Bayesian model</a:t>
            </a:r>
          </a:p>
        </p:txBody>
      </p:sp>
    </p:spTree>
    <p:extLst>
      <p:ext uri="{BB962C8B-B14F-4D97-AF65-F5344CB8AC3E}">
        <p14:creationId xmlns:p14="http://schemas.microsoft.com/office/powerpoint/2010/main" val="30470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31" y="-44034"/>
            <a:ext cx="12296931" cy="69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09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By Paget Michael Creelman - Own work, CC BY-SA 4.0, </a:t>
            </a:r>
            <a:r>
              <a:rPr lang="en-US" dirty="0">
                <a:hlinkClick r:id="rId2"/>
              </a:rPr>
              <a:t>https://commons.wikimedia.org/w/index.php?curid=67346556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Iglesias, Sandra, et al. "</a:t>
            </a:r>
            <a:r>
              <a:rPr lang="de-CH" dirty="0" err="1"/>
              <a:t>Hierarchical</a:t>
            </a:r>
            <a:r>
              <a:rPr lang="de-CH" dirty="0"/>
              <a:t> </a:t>
            </a:r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errors</a:t>
            </a:r>
            <a:r>
              <a:rPr lang="de-CH" dirty="0"/>
              <a:t> in </a:t>
            </a:r>
            <a:r>
              <a:rPr lang="de-CH" dirty="0" err="1"/>
              <a:t>midbrain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basal </a:t>
            </a:r>
            <a:r>
              <a:rPr lang="de-CH" dirty="0" err="1"/>
              <a:t>forebrain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sensory</a:t>
            </a:r>
            <a:r>
              <a:rPr lang="de-CH" dirty="0"/>
              <a:t> </a:t>
            </a:r>
            <a:r>
              <a:rPr lang="de-CH" dirty="0" err="1"/>
              <a:t>learning</a:t>
            </a:r>
            <a:r>
              <a:rPr lang="de-CH" dirty="0"/>
              <a:t>." </a:t>
            </a:r>
            <a:r>
              <a:rPr lang="de-CH" i="1" dirty="0"/>
              <a:t>Neuron</a:t>
            </a:r>
            <a:r>
              <a:rPr lang="de-CH" dirty="0"/>
              <a:t> 80.2 (2013): 519-530.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53"/>
          <a:stretch/>
        </p:blipFill>
        <p:spPr>
          <a:xfrm>
            <a:off x="0" y="360628"/>
            <a:ext cx="5753100" cy="27676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B99E13-9140-684A-A57A-0DDE6A10412B}"/>
              </a:ext>
            </a:extLst>
          </p:cNvPr>
          <p:cNvSpPr/>
          <p:nvPr/>
        </p:nvSpPr>
        <p:spPr>
          <a:xfrm>
            <a:off x="3121968" y="2020097"/>
            <a:ext cx="329031" cy="114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5136A71-D96F-6E4C-8562-5BD3AA59C100}"/>
              </a:ext>
            </a:extLst>
          </p:cNvPr>
          <p:cNvSpPr/>
          <p:nvPr/>
        </p:nvSpPr>
        <p:spPr>
          <a:xfrm>
            <a:off x="3668440" y="2020097"/>
            <a:ext cx="71608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73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8" y="368300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</p:spTree>
    <p:extLst>
      <p:ext uri="{BB962C8B-B14F-4D97-AF65-F5344CB8AC3E}">
        <p14:creationId xmlns:p14="http://schemas.microsoft.com/office/powerpoint/2010/main" val="239132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14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91258114-CCB9-0746-A54A-F05F20E8FDEE}"/>
              </a:ext>
            </a:extLst>
          </p:cNvPr>
          <p:cNvSpPr/>
          <p:nvPr/>
        </p:nvSpPr>
        <p:spPr>
          <a:xfrm>
            <a:off x="6787166" y="1481070"/>
            <a:ext cx="1584102" cy="1584102"/>
          </a:xfrm>
          <a:prstGeom prst="roundRect">
            <a:avLst/>
          </a:prstGeom>
          <a:solidFill>
            <a:srgbClr val="005DB6"/>
          </a:solidFill>
          <a:ln>
            <a:solidFill>
              <a:srgbClr val="005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Neutral Block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7779B51E-47FE-5246-869D-194FD224AF0E}"/>
              </a:ext>
            </a:extLst>
          </p:cNvPr>
          <p:cNvSpPr/>
          <p:nvPr/>
        </p:nvSpPr>
        <p:spPr>
          <a:xfrm>
            <a:off x="10056253" y="1481070"/>
            <a:ext cx="1584102" cy="1584102"/>
          </a:xfrm>
          <a:prstGeom prst="roundRect">
            <a:avLst/>
          </a:prstGeom>
          <a:solidFill>
            <a:srgbClr val="005DB6"/>
          </a:solidFill>
          <a:ln>
            <a:solidFill>
              <a:srgbClr val="005D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Aversive Block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45F8898D-739A-994F-8913-BF23464C4257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8371268" y="2273120"/>
            <a:ext cx="692050" cy="1"/>
          </a:xfrm>
          <a:prstGeom prst="line">
            <a:avLst/>
          </a:prstGeom>
          <a:ln w="38100">
            <a:solidFill>
              <a:srgbClr val="005D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9642E66-B1E3-C64D-9E4F-8F849658870E}"/>
              </a:ext>
            </a:extLst>
          </p:cNvPr>
          <p:cNvSpPr txBox="1"/>
          <p:nvPr/>
        </p:nvSpPr>
        <p:spPr>
          <a:xfrm>
            <a:off x="8922913" y="2057677"/>
            <a:ext cx="605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>
                <a:solidFill>
                  <a:srgbClr val="005DB6"/>
                </a:solidFill>
              </a:rPr>
              <a:t>//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251067E-BC7C-4841-8E43-5BAAED96C4E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9144000" y="2273121"/>
            <a:ext cx="912253" cy="0"/>
          </a:xfrm>
          <a:prstGeom prst="line">
            <a:avLst/>
          </a:prstGeom>
          <a:ln w="38100">
            <a:solidFill>
              <a:srgbClr val="005D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4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14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</p:spTree>
    <p:extLst>
      <p:ext uri="{BB962C8B-B14F-4D97-AF65-F5344CB8AC3E}">
        <p14:creationId xmlns:p14="http://schemas.microsoft.com/office/powerpoint/2010/main" val="172168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405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2690</Words>
  <Application>Microsoft Macintosh PowerPoint</Application>
  <PresentationFormat>Breitbild</PresentationFormat>
  <Paragraphs>456</Paragraphs>
  <Slides>42</Slides>
  <Notes>30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3" baseType="lpstr">
      <vt:lpstr>.AppleSystemUIFont</vt:lpstr>
      <vt:lpstr>Arial</vt:lpstr>
      <vt:lpstr>Calibri</vt:lpstr>
      <vt:lpstr>Cambria Math</vt:lpstr>
      <vt:lpstr>CMU Bright Roman</vt:lpstr>
      <vt:lpstr>CMU Sans Serif Medium</vt:lpstr>
      <vt:lpstr>CMU Serif Roman</vt:lpstr>
      <vt:lpstr>Corbel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Performance assessment</vt:lpstr>
      <vt:lpstr>PowerPoint-Präsentation</vt:lpstr>
      <vt:lpstr>The HGF – A generative model of behavior</vt:lpstr>
      <vt:lpstr>HGF fit</vt:lpstr>
      <vt:lpstr>HGF fit</vt:lpstr>
      <vt:lpstr>HGF comparison</vt:lpstr>
      <vt:lpstr>On temporal dynamics</vt:lpstr>
      <vt:lpstr>PowerPoint-Präsentation</vt:lpstr>
      <vt:lpstr>PowerPoint-Präsentation</vt:lpstr>
      <vt:lpstr>A Pseudo-Bayesian approach</vt:lpstr>
      <vt:lpstr>A Pseudo-Bayesian approach</vt:lpstr>
      <vt:lpstr>Towards a Pseudo-Bayesian model</vt:lpstr>
      <vt:lpstr>PowerPoint-Präsentation</vt:lpstr>
      <vt:lpstr>A Pseudo-Bayesian approach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A Pseudo-Bayesian approach</vt:lpstr>
      <vt:lpstr>A Pseudo-Bayesian approach</vt:lpstr>
      <vt:lpstr>PowerPoint-Präsentation</vt:lpstr>
      <vt:lpstr>Towards Cognitive Computational Assays?</vt:lpstr>
      <vt:lpstr>PowerPoint-Präsentation</vt:lpstr>
      <vt:lpstr>PowerPoint-Präsentation</vt:lpstr>
      <vt:lpstr>References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Gruber</dc:creator>
  <cp:lastModifiedBy>Jannis Born</cp:lastModifiedBy>
  <cp:revision>86</cp:revision>
  <dcterms:created xsi:type="dcterms:W3CDTF">2018-05-26T16:00:02Z</dcterms:created>
  <dcterms:modified xsi:type="dcterms:W3CDTF">2018-06-15T20:53:12Z</dcterms:modified>
</cp:coreProperties>
</file>